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2.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25"/>
  </p:notesMasterIdLst>
  <p:sldIdLst>
    <p:sldId id="256" r:id="rId7"/>
    <p:sldId id="295" r:id="rId8"/>
    <p:sldId id="273" r:id="rId9"/>
    <p:sldId id="257" r:id="rId10"/>
    <p:sldId id="279" r:id="rId11"/>
    <p:sldId id="275" r:id="rId12"/>
    <p:sldId id="292" r:id="rId13"/>
    <p:sldId id="289" r:id="rId14"/>
    <p:sldId id="260" r:id="rId15"/>
    <p:sldId id="296" r:id="rId16"/>
    <p:sldId id="261" r:id="rId17"/>
    <p:sldId id="262" r:id="rId18"/>
    <p:sldId id="290" r:id="rId19"/>
    <p:sldId id="294" r:id="rId20"/>
    <p:sldId id="293" r:id="rId21"/>
    <p:sldId id="297" r:id="rId22"/>
    <p:sldId id="265" r:id="rId23"/>
    <p:sldId id="284" r:id="rId24"/>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Philbert" initials="DP" lastIdx="16" clrIdx="0"/>
  <p:cmAuthor id="2" name="Gunnar Wilhelm" initials="GW" lastIdx="8" clrIdx="1">
    <p:extLst>
      <p:ext uri="{19B8F6BF-5375-455C-9EA6-DF929625EA0E}">
        <p15:presenceInfo xmlns:p15="http://schemas.microsoft.com/office/powerpoint/2012/main" userId="S-1-5-21-1784577693-3719148791-13300805-126093" providerId="AD"/>
      </p:ext>
    </p:extLst>
  </p:cmAuthor>
  <p:cmAuthor id="3" name="Ethan Sherwood" initials="ES" lastIdx="1" clrIdx="2">
    <p:extLst>
      <p:ext uri="{19B8F6BF-5375-455C-9EA6-DF929625EA0E}">
        <p15:presenceInfo xmlns:p15="http://schemas.microsoft.com/office/powerpoint/2012/main" userId="S-1-5-21-1784577693-3719148791-13300805-1530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34" autoAdjust="0"/>
    <p:restoredTop sz="94660"/>
  </p:normalViewPr>
  <p:slideViewPr>
    <p:cSldViewPr>
      <p:cViewPr varScale="1">
        <p:scale>
          <a:sx n="90" d="100"/>
          <a:sy n="90" d="100"/>
        </p:scale>
        <p:origin x="1114" y="62"/>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4EE3C259-34DD-4328-BD67-D5DF9CE46B49}" type="datetimeFigureOut">
              <a:rPr lang="en-US" smtClean="0"/>
              <a:t>8/1/2018</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AD041402-D5FF-4EBC-8538-583DA420F8E9}" type="slidenum">
              <a:rPr lang="en-US" smtClean="0"/>
              <a:t>‹#›</a:t>
            </a:fld>
            <a:endParaRPr lang="en-US" dirty="0"/>
          </a:p>
        </p:txBody>
      </p:sp>
    </p:spTree>
    <p:extLst>
      <p:ext uri="{BB962C8B-B14F-4D97-AF65-F5344CB8AC3E}">
        <p14:creationId xmlns:p14="http://schemas.microsoft.com/office/powerpoint/2010/main" val="4288040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041402-D5FF-4EBC-8538-583DA420F8E9}" type="slidenum">
              <a:rPr lang="en-US" smtClean="0"/>
              <a:t>4</a:t>
            </a:fld>
            <a:endParaRPr lang="en-US" dirty="0"/>
          </a:p>
        </p:txBody>
      </p:sp>
    </p:spTree>
    <p:extLst>
      <p:ext uri="{BB962C8B-B14F-4D97-AF65-F5344CB8AC3E}">
        <p14:creationId xmlns:p14="http://schemas.microsoft.com/office/powerpoint/2010/main" val="3310861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a:solidFill>
                  <a:srgbClr val="3C5578"/>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100">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a:solidFill>
                  <a:srgbClr val="3C5578"/>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a:solidFill>
                  <a:srgbClr val="3C5578"/>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7819414" y="6003969"/>
            <a:ext cx="1059256" cy="518519"/>
          </a:xfrm>
          <a:prstGeom prst="rect">
            <a:avLst/>
          </a:prstGeom>
          <a:blipFill>
            <a:blip r:embed="rId7" cstate="print"/>
            <a:stretch>
              <a:fillRect/>
            </a:stretch>
          </a:blipFill>
        </p:spPr>
        <p:txBody>
          <a:bodyPr wrap="square" lIns="0" tIns="0" rIns="0" bIns="0" rtlCol="0">
            <a:spAutoFit/>
          </a:bodyPr>
          <a:lstStyle/>
          <a:p>
            <a:endParaRPr dirty="0"/>
          </a:p>
        </p:txBody>
      </p:sp>
      <p:sp>
        <p:nvSpPr>
          <p:cNvPr id="17" name="bk object 17"/>
          <p:cNvSpPr/>
          <p:nvPr/>
        </p:nvSpPr>
        <p:spPr>
          <a:xfrm>
            <a:off x="362750" y="6014707"/>
            <a:ext cx="768730" cy="521206"/>
          </a:xfrm>
          <a:prstGeom prst="rect">
            <a:avLst/>
          </a:prstGeom>
          <a:blipFill>
            <a:blip r:embed="rId8" cstate="print"/>
            <a:stretch>
              <a:fillRect/>
            </a:stretch>
          </a:blipFill>
        </p:spPr>
        <p:txBody>
          <a:bodyPr wrap="square" lIns="0" tIns="0" rIns="0" bIns="0" rtlCol="0">
            <a:spAutoFit/>
          </a:bodyPr>
          <a:lstStyle/>
          <a:p>
            <a:endParaRPr dirty="0"/>
          </a:p>
        </p:txBody>
      </p:sp>
      <p:sp>
        <p:nvSpPr>
          <p:cNvPr id="18" name="bk object 18"/>
          <p:cNvSpPr/>
          <p:nvPr/>
        </p:nvSpPr>
        <p:spPr>
          <a:xfrm>
            <a:off x="1139456" y="6014707"/>
            <a:ext cx="4032885" cy="520065"/>
          </a:xfrm>
          <a:custGeom>
            <a:avLst/>
            <a:gdLst/>
            <a:ahLst/>
            <a:cxnLst/>
            <a:rect l="l" t="t" r="r" b="b"/>
            <a:pathLst>
              <a:path w="4032885" h="520065">
                <a:moveTo>
                  <a:pt x="0" y="0"/>
                </a:moveTo>
                <a:lnTo>
                  <a:pt x="4032808" y="0"/>
                </a:lnTo>
                <a:lnTo>
                  <a:pt x="4032808" y="519772"/>
                </a:lnTo>
                <a:lnTo>
                  <a:pt x="0" y="519772"/>
                </a:lnTo>
                <a:lnTo>
                  <a:pt x="0" y="0"/>
                </a:lnTo>
                <a:close/>
              </a:path>
            </a:pathLst>
          </a:custGeom>
          <a:solidFill>
            <a:srgbClr val="000000"/>
          </a:solidFill>
        </p:spPr>
        <p:txBody>
          <a:bodyPr wrap="square" lIns="0" tIns="0" rIns="0" bIns="0" rtlCol="0">
            <a:spAutoFit/>
          </a:bodyPr>
          <a:lstStyle/>
          <a:p>
            <a:endParaRPr dirty="0"/>
          </a:p>
        </p:txBody>
      </p:sp>
      <p:sp>
        <p:nvSpPr>
          <p:cNvPr id="19" name="bk object 19"/>
          <p:cNvSpPr/>
          <p:nvPr/>
        </p:nvSpPr>
        <p:spPr>
          <a:xfrm>
            <a:off x="362750" y="6012395"/>
            <a:ext cx="4810125" cy="522605"/>
          </a:xfrm>
          <a:custGeom>
            <a:avLst/>
            <a:gdLst/>
            <a:ahLst/>
            <a:cxnLst/>
            <a:rect l="l" t="t" r="r" b="b"/>
            <a:pathLst>
              <a:path w="4810125" h="522604">
                <a:moveTo>
                  <a:pt x="0" y="0"/>
                </a:moveTo>
                <a:lnTo>
                  <a:pt x="4809515" y="0"/>
                </a:lnTo>
                <a:lnTo>
                  <a:pt x="4809515" y="522084"/>
                </a:lnTo>
                <a:lnTo>
                  <a:pt x="0" y="522084"/>
                </a:lnTo>
                <a:lnTo>
                  <a:pt x="0" y="0"/>
                </a:lnTo>
                <a:close/>
              </a:path>
            </a:pathLst>
          </a:custGeom>
          <a:ln w="12699">
            <a:solidFill>
              <a:srgbClr val="E58E1A"/>
            </a:solidFill>
          </a:ln>
        </p:spPr>
        <p:txBody>
          <a:bodyPr wrap="square" lIns="0" tIns="0" rIns="0" bIns="0" rtlCol="0">
            <a:spAutoFit/>
          </a:bodyPr>
          <a:lstStyle/>
          <a:p>
            <a:endParaRPr dirty="0"/>
          </a:p>
        </p:txBody>
      </p:sp>
      <p:sp>
        <p:nvSpPr>
          <p:cNvPr id="20" name="bk object 20"/>
          <p:cNvSpPr/>
          <p:nvPr/>
        </p:nvSpPr>
        <p:spPr>
          <a:xfrm>
            <a:off x="1131483" y="6012398"/>
            <a:ext cx="0" cy="522605"/>
          </a:xfrm>
          <a:custGeom>
            <a:avLst/>
            <a:gdLst/>
            <a:ahLst/>
            <a:cxnLst/>
            <a:rect l="l" t="t" r="r" b="b"/>
            <a:pathLst>
              <a:path h="522604">
                <a:moveTo>
                  <a:pt x="0" y="0"/>
                </a:moveTo>
                <a:lnTo>
                  <a:pt x="0" y="522084"/>
                </a:lnTo>
              </a:path>
            </a:pathLst>
          </a:custGeom>
          <a:ln w="12700">
            <a:solidFill>
              <a:srgbClr val="E58E1A"/>
            </a:solidFill>
          </a:ln>
        </p:spPr>
        <p:txBody>
          <a:bodyPr wrap="square" lIns="0" tIns="0" rIns="0" bIns="0" rtlCol="0">
            <a:spAutoFit/>
          </a:bodyPr>
          <a:lstStyle/>
          <a:p>
            <a:endParaRPr dirty="0"/>
          </a:p>
        </p:txBody>
      </p:sp>
      <p:sp>
        <p:nvSpPr>
          <p:cNvPr id="2" name="Holder 2"/>
          <p:cNvSpPr>
            <a:spLocks noGrp="1"/>
          </p:cNvSpPr>
          <p:nvPr>
            <p:ph type="title"/>
          </p:nvPr>
        </p:nvSpPr>
        <p:spPr>
          <a:xfrm>
            <a:off x="215900" y="249428"/>
            <a:ext cx="8712200" cy="436245"/>
          </a:xfrm>
          <a:prstGeom prst="rect">
            <a:avLst/>
          </a:prstGeom>
        </p:spPr>
        <p:txBody>
          <a:bodyPr wrap="square" lIns="0" tIns="0" rIns="0" bIns="0">
            <a:spAutoFit/>
          </a:bodyPr>
          <a:lstStyle>
            <a:lvl1pPr>
              <a:defRPr sz="2000" b="1">
                <a:solidFill>
                  <a:srgbClr val="3C5578"/>
                </a:solidFill>
                <a:latin typeface="Arial"/>
                <a:cs typeface="Arial"/>
              </a:defRPr>
            </a:lvl1pPr>
          </a:lstStyle>
          <a:p>
            <a:endParaRPr/>
          </a:p>
        </p:txBody>
      </p:sp>
      <p:sp>
        <p:nvSpPr>
          <p:cNvPr id="3" name="Holder 3"/>
          <p:cNvSpPr>
            <a:spLocks noGrp="1"/>
          </p:cNvSpPr>
          <p:nvPr>
            <p:ph type="body" idx="1"/>
          </p:nvPr>
        </p:nvSpPr>
        <p:spPr>
          <a:xfrm>
            <a:off x="188100" y="3196335"/>
            <a:ext cx="8767799" cy="2609850"/>
          </a:xfrm>
          <a:prstGeom prst="rect">
            <a:avLst/>
          </a:prstGeom>
        </p:spPr>
        <p:txBody>
          <a:bodyPr wrap="square" lIns="0" tIns="0" rIns="0" bIns="0">
            <a:spAutoFit/>
          </a:bodyPr>
          <a:lstStyle>
            <a:lvl1pPr>
              <a:defRPr sz="1100">
                <a:latin typeface="Arial"/>
                <a:cs typeface="Arial"/>
              </a:defRPr>
            </a:lvl1pPr>
          </a:lstStyle>
          <a:p>
            <a:endParaRPr/>
          </a:p>
        </p:txBody>
      </p:sp>
      <p:sp>
        <p:nvSpPr>
          <p:cNvPr id="4" name="Holder 4"/>
          <p:cNvSpPr>
            <a:spLocks noGrp="1"/>
          </p:cNvSpPr>
          <p:nvPr>
            <p:ph type="ftr" sz="quarter" idx="5"/>
          </p:nvPr>
        </p:nvSpPr>
        <p:spPr>
          <a:xfrm>
            <a:off x="1209547" y="6153500"/>
            <a:ext cx="3851275" cy="239395"/>
          </a:xfrm>
          <a:prstGeom prst="rect">
            <a:avLst/>
          </a:prstGeom>
        </p:spPr>
        <p:txBody>
          <a:bodyPr wrap="square" lIns="0" tIns="0" rIns="0" bIns="0">
            <a:spAutoFit/>
          </a:bodyPr>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8/1/2018</a:t>
            </a:fld>
            <a:endParaRPr lang="en-US" dirty="0"/>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
        <p:nvSpPr>
          <p:cNvPr id="7" name="hc" descr="Oshkosh Corporation Classification: Unrestricted">
            <a:extLst>
              <a:ext uri="{FF2B5EF4-FFF2-40B4-BE49-F238E27FC236}">
                <a16:creationId xmlns:a16="http://schemas.microsoft.com/office/drawing/2014/main" id="{3A005646-A3BD-4FC9-8B6E-2C0AA7B40E4A}"/>
              </a:ext>
            </a:extLst>
          </p:cNvPr>
          <p:cNvSpPr txBox="1"/>
          <p:nvPr userDrawn="1"/>
        </p:nvSpPr>
        <p:spPr>
          <a:xfrm>
            <a:off x="0" y="0"/>
            <a:ext cx="9144000" cy="223138"/>
          </a:xfrm>
          <a:prstGeom prst="rect">
            <a:avLst/>
          </a:prstGeom>
          <a:noFill/>
        </p:spPr>
        <p:txBody>
          <a:bodyPr vert="horz" rtlCol="0">
            <a:spAutoFit/>
          </a:bodyPr>
          <a:lstStyle/>
          <a:p>
            <a:pPr algn="ctr"/>
            <a:r>
              <a:rPr lang="en-US" sz="850" b="0" i="0" u="none" baseline="0">
                <a:solidFill>
                  <a:srgbClr val="000000"/>
                </a:solidFill>
                <a:latin typeface="Microsoft Sans Serif" panose="020B0604020202020204" pitchFamily="34" charset="0"/>
              </a:rPr>
              <a:t>Oshkosh Corporation Classification: Unrestricted</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cage.dla.mil/"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spAutoFit/>
          </a:bodyPr>
          <a:lstStyle/>
          <a:p>
            <a:endParaRPr dirty="0"/>
          </a:p>
        </p:txBody>
      </p:sp>
      <p:sp>
        <p:nvSpPr>
          <p:cNvPr id="3" name="object 3"/>
          <p:cNvSpPr/>
          <p:nvPr/>
        </p:nvSpPr>
        <p:spPr>
          <a:xfrm>
            <a:off x="3425825" y="2722562"/>
            <a:ext cx="5436235" cy="594360"/>
          </a:xfrm>
          <a:custGeom>
            <a:avLst/>
            <a:gdLst/>
            <a:ahLst/>
            <a:cxnLst/>
            <a:rect l="l" t="t" r="r" b="b"/>
            <a:pathLst>
              <a:path w="5436234" h="594360">
                <a:moveTo>
                  <a:pt x="0" y="0"/>
                </a:moveTo>
                <a:lnTo>
                  <a:pt x="5436069" y="0"/>
                </a:lnTo>
                <a:lnTo>
                  <a:pt x="5436069" y="594360"/>
                </a:lnTo>
                <a:lnTo>
                  <a:pt x="0" y="594360"/>
                </a:lnTo>
                <a:lnTo>
                  <a:pt x="0" y="0"/>
                </a:lnTo>
                <a:close/>
              </a:path>
            </a:pathLst>
          </a:custGeom>
          <a:solidFill>
            <a:srgbClr val="000000"/>
          </a:solidFill>
        </p:spPr>
        <p:txBody>
          <a:bodyPr wrap="square" lIns="0" tIns="0" rIns="0" bIns="0" rtlCol="0">
            <a:spAutoFit/>
          </a:bodyPr>
          <a:lstStyle/>
          <a:p>
            <a:endParaRPr dirty="0"/>
          </a:p>
        </p:txBody>
      </p:sp>
      <p:sp>
        <p:nvSpPr>
          <p:cNvPr id="4" name="object 4"/>
          <p:cNvSpPr/>
          <p:nvPr/>
        </p:nvSpPr>
        <p:spPr>
          <a:xfrm>
            <a:off x="3425825" y="2722562"/>
            <a:ext cx="5436235" cy="594360"/>
          </a:xfrm>
          <a:custGeom>
            <a:avLst/>
            <a:gdLst/>
            <a:ahLst/>
            <a:cxnLst/>
            <a:rect l="l" t="t" r="r" b="b"/>
            <a:pathLst>
              <a:path w="5436234" h="594360">
                <a:moveTo>
                  <a:pt x="0" y="0"/>
                </a:moveTo>
                <a:lnTo>
                  <a:pt x="5436069" y="0"/>
                </a:lnTo>
                <a:lnTo>
                  <a:pt x="5436069" y="594360"/>
                </a:lnTo>
                <a:lnTo>
                  <a:pt x="0" y="594360"/>
                </a:lnTo>
                <a:lnTo>
                  <a:pt x="0" y="0"/>
                </a:lnTo>
                <a:close/>
              </a:path>
            </a:pathLst>
          </a:custGeom>
          <a:ln w="12700">
            <a:solidFill>
              <a:srgbClr val="A86710"/>
            </a:solidFill>
          </a:ln>
        </p:spPr>
        <p:txBody>
          <a:bodyPr wrap="square" lIns="0" tIns="0" rIns="0" bIns="0" rtlCol="0">
            <a:spAutoFit/>
          </a:bodyPr>
          <a:lstStyle/>
          <a:p>
            <a:endParaRPr dirty="0"/>
          </a:p>
        </p:txBody>
      </p:sp>
      <p:sp>
        <p:nvSpPr>
          <p:cNvPr id="5" name="object 5"/>
          <p:cNvSpPr txBox="1"/>
          <p:nvPr/>
        </p:nvSpPr>
        <p:spPr>
          <a:xfrm>
            <a:off x="3580028" y="2850915"/>
            <a:ext cx="5147310" cy="345440"/>
          </a:xfrm>
          <a:prstGeom prst="rect">
            <a:avLst/>
          </a:prstGeom>
        </p:spPr>
        <p:txBody>
          <a:bodyPr vert="horz" wrap="square" lIns="0" tIns="0" rIns="0" bIns="0" rtlCol="0">
            <a:spAutoFit/>
          </a:bodyPr>
          <a:lstStyle/>
          <a:p>
            <a:pPr marL="12700">
              <a:lnSpc>
                <a:spcPct val="100000"/>
              </a:lnSpc>
            </a:pPr>
            <a:r>
              <a:rPr sz="2100" dirty="0">
                <a:solidFill>
                  <a:srgbClr val="FFFFFF"/>
                </a:solidFill>
                <a:latin typeface="Arial"/>
                <a:cs typeface="Arial"/>
              </a:rPr>
              <a:t>MISSI</a:t>
            </a:r>
            <a:r>
              <a:rPr sz="2100" spc="-5" dirty="0">
                <a:solidFill>
                  <a:srgbClr val="FFFFFF"/>
                </a:solidFill>
                <a:latin typeface="Arial"/>
                <a:cs typeface="Arial"/>
              </a:rPr>
              <a:t>O</a:t>
            </a:r>
            <a:r>
              <a:rPr sz="2100" dirty="0">
                <a:solidFill>
                  <a:srgbClr val="FFFFFF"/>
                </a:solidFill>
                <a:latin typeface="Arial"/>
                <a:cs typeface="Arial"/>
              </a:rPr>
              <a:t>N</a:t>
            </a:r>
            <a:r>
              <a:rPr sz="2100" spc="-15" dirty="0">
                <a:solidFill>
                  <a:srgbClr val="FFFFFF"/>
                </a:solidFill>
                <a:latin typeface="Arial"/>
                <a:cs typeface="Arial"/>
              </a:rPr>
              <a:t> </a:t>
            </a:r>
            <a:r>
              <a:rPr sz="2100" spc="-5" dirty="0">
                <a:solidFill>
                  <a:srgbClr val="FFFFFF"/>
                </a:solidFill>
                <a:latin typeface="Arial"/>
                <a:cs typeface="Arial"/>
              </a:rPr>
              <a:t>DR</a:t>
            </a:r>
            <a:r>
              <a:rPr sz="2100" dirty="0">
                <a:solidFill>
                  <a:srgbClr val="FFFFFF"/>
                </a:solidFill>
                <a:latin typeface="Arial"/>
                <a:cs typeface="Arial"/>
              </a:rPr>
              <a:t>IVE</a:t>
            </a:r>
            <a:r>
              <a:rPr sz="2100" spc="-5" dirty="0">
                <a:solidFill>
                  <a:srgbClr val="FFFFFF"/>
                </a:solidFill>
                <a:latin typeface="Arial"/>
                <a:cs typeface="Arial"/>
              </a:rPr>
              <a:t>N</a:t>
            </a:r>
            <a:r>
              <a:rPr sz="2200" spc="-10" dirty="0">
                <a:solidFill>
                  <a:srgbClr val="FFFFFF"/>
                </a:solidFill>
                <a:latin typeface="Arial"/>
                <a:cs typeface="Arial"/>
              </a:rPr>
              <a:t>: </a:t>
            </a:r>
            <a:r>
              <a:rPr sz="1800" i="1" spc="-165" dirty="0">
                <a:solidFill>
                  <a:srgbClr val="E58E1A"/>
                </a:solidFill>
                <a:latin typeface="Arial"/>
                <a:cs typeface="Arial"/>
              </a:rPr>
              <a:t>T</a:t>
            </a:r>
            <a:r>
              <a:rPr sz="1800" i="1" dirty="0">
                <a:solidFill>
                  <a:srgbClr val="E58E1A"/>
                </a:solidFill>
                <a:latin typeface="Arial"/>
                <a:cs typeface="Arial"/>
              </a:rPr>
              <a:t>o</a:t>
            </a:r>
            <a:r>
              <a:rPr sz="1800" i="1" spc="-5" dirty="0">
                <a:solidFill>
                  <a:srgbClr val="E58E1A"/>
                </a:solidFill>
                <a:latin typeface="Arial"/>
                <a:cs typeface="Arial"/>
              </a:rPr>
              <a:t> </a:t>
            </a:r>
            <a:r>
              <a:rPr sz="1800" i="1" dirty="0">
                <a:solidFill>
                  <a:srgbClr val="E58E1A"/>
                </a:solidFill>
                <a:latin typeface="Arial"/>
                <a:cs typeface="Arial"/>
              </a:rPr>
              <a:t>M</a:t>
            </a:r>
            <a:r>
              <a:rPr sz="1800" i="1" spc="-10" dirty="0">
                <a:solidFill>
                  <a:srgbClr val="E58E1A"/>
                </a:solidFill>
                <a:latin typeface="Arial"/>
                <a:cs typeface="Arial"/>
              </a:rPr>
              <a:t>o</a:t>
            </a:r>
            <a:r>
              <a:rPr sz="1800" i="1" dirty="0">
                <a:solidFill>
                  <a:srgbClr val="E58E1A"/>
                </a:solidFill>
                <a:latin typeface="Arial"/>
                <a:cs typeface="Arial"/>
              </a:rPr>
              <a:t>ve</a:t>
            </a:r>
            <a:r>
              <a:rPr sz="1800" i="1" spc="-5" dirty="0">
                <a:solidFill>
                  <a:srgbClr val="E58E1A"/>
                </a:solidFill>
                <a:latin typeface="Arial"/>
                <a:cs typeface="Arial"/>
              </a:rPr>
              <a:t> </a:t>
            </a:r>
            <a:r>
              <a:rPr sz="1800" i="1" dirty="0">
                <a:solidFill>
                  <a:srgbClr val="E58E1A"/>
                </a:solidFill>
                <a:latin typeface="Arial"/>
                <a:cs typeface="Arial"/>
              </a:rPr>
              <a:t>t</a:t>
            </a:r>
            <a:r>
              <a:rPr sz="1800" i="1" spc="-10" dirty="0">
                <a:solidFill>
                  <a:srgbClr val="E58E1A"/>
                </a:solidFill>
                <a:latin typeface="Arial"/>
                <a:cs typeface="Arial"/>
              </a:rPr>
              <a:t>h</a:t>
            </a:r>
            <a:r>
              <a:rPr sz="1800" i="1" dirty="0">
                <a:solidFill>
                  <a:srgbClr val="E58E1A"/>
                </a:solidFill>
                <a:latin typeface="Arial"/>
                <a:cs typeface="Arial"/>
              </a:rPr>
              <a:t>e</a:t>
            </a:r>
            <a:r>
              <a:rPr sz="1800" i="1" spc="-5" dirty="0">
                <a:solidFill>
                  <a:srgbClr val="E58E1A"/>
                </a:solidFill>
                <a:latin typeface="Arial"/>
                <a:cs typeface="Arial"/>
              </a:rPr>
              <a:t> </a:t>
            </a:r>
            <a:r>
              <a:rPr sz="1800" i="1" spc="5" dirty="0">
                <a:solidFill>
                  <a:srgbClr val="E58E1A"/>
                </a:solidFill>
                <a:latin typeface="Arial"/>
                <a:cs typeface="Arial"/>
              </a:rPr>
              <a:t>W</a:t>
            </a:r>
            <a:r>
              <a:rPr sz="1800" i="1" spc="-10" dirty="0">
                <a:solidFill>
                  <a:srgbClr val="E58E1A"/>
                </a:solidFill>
                <a:latin typeface="Arial"/>
                <a:cs typeface="Arial"/>
              </a:rPr>
              <a:t>o</a:t>
            </a:r>
            <a:r>
              <a:rPr sz="1800" i="1" dirty="0">
                <a:solidFill>
                  <a:srgbClr val="E58E1A"/>
                </a:solidFill>
                <a:latin typeface="Arial"/>
                <a:cs typeface="Arial"/>
              </a:rPr>
              <a:t>r</a:t>
            </a:r>
            <a:r>
              <a:rPr sz="1800" i="1" spc="-5" dirty="0">
                <a:solidFill>
                  <a:srgbClr val="E58E1A"/>
                </a:solidFill>
                <a:latin typeface="Arial"/>
                <a:cs typeface="Arial"/>
              </a:rPr>
              <a:t>l</a:t>
            </a:r>
            <a:r>
              <a:rPr sz="1800" i="1" dirty="0">
                <a:solidFill>
                  <a:srgbClr val="E58E1A"/>
                </a:solidFill>
                <a:latin typeface="Arial"/>
                <a:cs typeface="Arial"/>
              </a:rPr>
              <a:t>d</a:t>
            </a:r>
            <a:r>
              <a:rPr sz="1800" i="1" spc="10" dirty="0">
                <a:solidFill>
                  <a:srgbClr val="E58E1A"/>
                </a:solidFill>
                <a:latin typeface="Arial"/>
                <a:cs typeface="Arial"/>
              </a:rPr>
              <a:t> </a:t>
            </a:r>
            <a:r>
              <a:rPr sz="1800" i="1" spc="-10" dirty="0">
                <a:solidFill>
                  <a:srgbClr val="E58E1A"/>
                </a:solidFill>
                <a:latin typeface="Arial"/>
                <a:cs typeface="Arial"/>
              </a:rPr>
              <a:t>a</a:t>
            </a:r>
            <a:r>
              <a:rPr sz="1800" i="1" dirty="0">
                <a:solidFill>
                  <a:srgbClr val="E58E1A"/>
                </a:solidFill>
                <a:latin typeface="Arial"/>
                <a:cs typeface="Arial"/>
              </a:rPr>
              <a:t>t</a:t>
            </a:r>
            <a:r>
              <a:rPr sz="1800" i="1" spc="-10" dirty="0">
                <a:solidFill>
                  <a:srgbClr val="E58E1A"/>
                </a:solidFill>
                <a:latin typeface="Arial"/>
                <a:cs typeface="Arial"/>
              </a:rPr>
              <a:t> </a:t>
            </a:r>
            <a:r>
              <a:rPr sz="1800" i="1" spc="5" dirty="0">
                <a:solidFill>
                  <a:srgbClr val="E58E1A"/>
                </a:solidFill>
                <a:latin typeface="Arial"/>
                <a:cs typeface="Arial"/>
              </a:rPr>
              <a:t>W</a:t>
            </a:r>
            <a:r>
              <a:rPr sz="1800" i="1" spc="-10" dirty="0">
                <a:solidFill>
                  <a:srgbClr val="E58E1A"/>
                </a:solidFill>
                <a:latin typeface="Arial"/>
                <a:cs typeface="Arial"/>
              </a:rPr>
              <a:t>o</a:t>
            </a:r>
            <a:r>
              <a:rPr sz="1800" i="1" dirty="0">
                <a:solidFill>
                  <a:srgbClr val="E58E1A"/>
                </a:solidFill>
                <a:latin typeface="Arial"/>
                <a:cs typeface="Arial"/>
              </a:rPr>
              <a:t>rk</a:t>
            </a:r>
            <a:endParaRPr sz="1800" dirty="0">
              <a:latin typeface="Arial"/>
              <a:cs typeface="Arial"/>
            </a:endParaRPr>
          </a:p>
        </p:txBody>
      </p:sp>
      <p:sp>
        <p:nvSpPr>
          <p:cNvPr id="6" name="object 6"/>
          <p:cNvSpPr/>
          <p:nvPr/>
        </p:nvSpPr>
        <p:spPr>
          <a:xfrm>
            <a:off x="1858010" y="2673922"/>
            <a:ext cx="1376148" cy="673606"/>
          </a:xfrm>
          <a:prstGeom prst="rect">
            <a:avLst/>
          </a:prstGeom>
          <a:blipFill>
            <a:blip r:embed="rId3" cstate="print"/>
            <a:stretch>
              <a:fillRect/>
            </a:stretch>
          </a:blipFill>
        </p:spPr>
        <p:txBody>
          <a:bodyPr wrap="square" lIns="0" tIns="0" rIns="0" bIns="0" rtlCol="0">
            <a:spAutoFit/>
          </a:bodyPr>
          <a:lstStyle/>
          <a:p>
            <a:endParaRPr dirty="0"/>
          </a:p>
        </p:txBody>
      </p:sp>
      <p:sp>
        <p:nvSpPr>
          <p:cNvPr id="7" name="object 7"/>
          <p:cNvSpPr txBox="1"/>
          <p:nvPr/>
        </p:nvSpPr>
        <p:spPr>
          <a:xfrm>
            <a:off x="5514975" y="3708501"/>
            <a:ext cx="3155315" cy="615553"/>
          </a:xfrm>
          <a:prstGeom prst="rect">
            <a:avLst/>
          </a:prstGeom>
        </p:spPr>
        <p:txBody>
          <a:bodyPr vert="horz" wrap="square" lIns="0" tIns="0" rIns="0" bIns="0" rtlCol="0">
            <a:spAutoFit/>
          </a:bodyPr>
          <a:lstStyle/>
          <a:p>
            <a:pPr marL="12700" marR="6350">
              <a:lnSpc>
                <a:spcPts val="2380"/>
              </a:lnSpc>
            </a:pPr>
            <a:r>
              <a:rPr sz="2200" b="1" spc="-25" dirty="0">
                <a:solidFill>
                  <a:srgbClr val="FFFFFF"/>
                </a:solidFill>
                <a:latin typeface="Arial"/>
                <a:cs typeface="Arial"/>
              </a:rPr>
              <a:t>CDR</a:t>
            </a:r>
            <a:r>
              <a:rPr sz="2200" b="1" spc="-15" dirty="0">
                <a:solidFill>
                  <a:srgbClr val="FFFFFF"/>
                </a:solidFill>
                <a:latin typeface="Arial"/>
                <a:cs typeface="Arial"/>
              </a:rPr>
              <a:t>L</a:t>
            </a:r>
            <a:r>
              <a:rPr sz="2200" b="1" spc="-120" dirty="0">
                <a:solidFill>
                  <a:srgbClr val="FFFFFF"/>
                </a:solidFill>
                <a:latin typeface="Arial"/>
                <a:cs typeface="Arial"/>
              </a:rPr>
              <a:t> </a:t>
            </a:r>
            <a:r>
              <a:rPr lang="en-US" sz="2200" b="1" spc="-25" dirty="0">
                <a:solidFill>
                  <a:srgbClr val="FFFFFF"/>
                </a:solidFill>
                <a:latin typeface="Arial"/>
                <a:cs typeface="Arial"/>
              </a:rPr>
              <a:t>E003</a:t>
            </a:r>
            <a:r>
              <a:rPr sz="2200" b="1" spc="10" dirty="0">
                <a:solidFill>
                  <a:srgbClr val="FFFFFF"/>
                </a:solidFill>
                <a:latin typeface="Arial"/>
                <a:cs typeface="Arial"/>
              </a:rPr>
              <a:t> </a:t>
            </a:r>
            <a:r>
              <a:rPr sz="2200" b="1" spc="-25" dirty="0">
                <a:solidFill>
                  <a:srgbClr val="FFFFFF"/>
                </a:solidFill>
                <a:latin typeface="Arial"/>
                <a:cs typeface="Arial"/>
              </a:rPr>
              <a:t>C</a:t>
            </a:r>
            <a:r>
              <a:rPr sz="2200" b="1" spc="-135" dirty="0">
                <a:solidFill>
                  <a:srgbClr val="FFFFFF"/>
                </a:solidFill>
                <a:latin typeface="Arial"/>
                <a:cs typeface="Arial"/>
              </a:rPr>
              <a:t>F</a:t>
            </a:r>
            <a:r>
              <a:rPr sz="2200" b="1" spc="-190" dirty="0">
                <a:solidFill>
                  <a:srgbClr val="FFFFFF"/>
                </a:solidFill>
                <a:latin typeface="Arial"/>
                <a:cs typeface="Arial"/>
              </a:rPr>
              <a:t>A</a:t>
            </a:r>
            <a:r>
              <a:rPr sz="2200" b="1" spc="-15" dirty="0">
                <a:solidFill>
                  <a:srgbClr val="FFFFFF"/>
                </a:solidFill>
                <a:latin typeface="Arial"/>
                <a:cs typeface="Arial"/>
              </a:rPr>
              <a:t>T</a:t>
            </a:r>
            <a:r>
              <a:rPr sz="2200" b="1" spc="25" dirty="0">
                <a:solidFill>
                  <a:srgbClr val="FFFFFF"/>
                </a:solidFill>
                <a:latin typeface="Arial"/>
                <a:cs typeface="Arial"/>
              </a:rPr>
              <a:t> </a:t>
            </a:r>
            <a:r>
              <a:rPr lang="en-US" sz="2200" b="1" spc="-15" dirty="0">
                <a:solidFill>
                  <a:srgbClr val="FFFFFF"/>
                </a:solidFill>
                <a:latin typeface="Arial"/>
                <a:cs typeface="Arial"/>
              </a:rPr>
              <a:t>REPORT</a:t>
            </a:r>
            <a:r>
              <a:rPr sz="2200" b="1" spc="-15" dirty="0">
                <a:solidFill>
                  <a:srgbClr val="FFFFFF"/>
                </a:solidFill>
                <a:latin typeface="Arial"/>
                <a:cs typeface="Arial"/>
              </a:rPr>
              <a:t> TE</a:t>
            </a:r>
            <a:r>
              <a:rPr sz="2200" b="1" spc="-25" dirty="0">
                <a:solidFill>
                  <a:srgbClr val="FFFFFF"/>
                </a:solidFill>
                <a:latin typeface="Arial"/>
                <a:cs typeface="Arial"/>
              </a:rPr>
              <a:t>M</a:t>
            </a:r>
            <a:r>
              <a:rPr sz="2200" b="1" spc="-15" dirty="0">
                <a:solidFill>
                  <a:srgbClr val="FFFFFF"/>
                </a:solidFill>
                <a:latin typeface="Arial"/>
                <a:cs typeface="Arial"/>
              </a:rPr>
              <a:t>PL</a:t>
            </a:r>
            <a:r>
              <a:rPr sz="2200" b="1" spc="-190" dirty="0">
                <a:solidFill>
                  <a:srgbClr val="FFFFFF"/>
                </a:solidFill>
                <a:latin typeface="Arial"/>
                <a:cs typeface="Arial"/>
              </a:rPr>
              <a:t>A</a:t>
            </a:r>
            <a:r>
              <a:rPr sz="2200" b="1" spc="-15" dirty="0">
                <a:solidFill>
                  <a:srgbClr val="FFFFFF"/>
                </a:solidFill>
                <a:latin typeface="Arial"/>
                <a:cs typeface="Arial"/>
              </a:rPr>
              <a:t>TE</a:t>
            </a:r>
            <a:r>
              <a:rPr lang="en-US" sz="2200" b="1" spc="-15" dirty="0">
                <a:solidFill>
                  <a:srgbClr val="FFFFFF"/>
                </a:solidFill>
                <a:latin typeface="Arial"/>
                <a:cs typeface="Arial"/>
              </a:rPr>
              <a:t> </a:t>
            </a:r>
            <a:endParaRPr sz="2200" dirty="0">
              <a:latin typeface="Arial"/>
              <a:cs typeface="Arial"/>
            </a:endParaRPr>
          </a:p>
        </p:txBody>
      </p:sp>
      <p:sp>
        <p:nvSpPr>
          <p:cNvPr id="8" name="object 8"/>
          <p:cNvSpPr txBox="1"/>
          <p:nvPr/>
        </p:nvSpPr>
        <p:spPr>
          <a:xfrm>
            <a:off x="5514973" y="4466222"/>
            <a:ext cx="2934335" cy="984885"/>
          </a:xfrm>
          <a:prstGeom prst="rect">
            <a:avLst/>
          </a:prstGeom>
        </p:spPr>
        <p:txBody>
          <a:bodyPr vert="horz" wrap="square" lIns="0" tIns="0" rIns="0" bIns="0" rtlCol="0">
            <a:spAutoFit/>
          </a:bodyPr>
          <a:lstStyle/>
          <a:p>
            <a:pPr marL="12700" marR="6350">
              <a:lnSpc>
                <a:spcPct val="100000"/>
              </a:lnSpc>
            </a:pPr>
            <a:r>
              <a:rPr lang="en-US" sz="1600" spc="-15" dirty="0">
                <a:solidFill>
                  <a:srgbClr val="FFFFFF"/>
                </a:solidFill>
                <a:latin typeface="Arial"/>
                <a:cs typeface="Arial"/>
              </a:rPr>
              <a:t>SUPPLIER TRAINING ON JLTV CFAT AND INSTRUCTIONS ON HOW TO </a:t>
            </a:r>
            <a:r>
              <a:rPr sz="1600" spc="-15" dirty="0">
                <a:solidFill>
                  <a:srgbClr val="FFFFFF"/>
                </a:solidFill>
                <a:latin typeface="Arial"/>
                <a:cs typeface="Arial"/>
              </a:rPr>
              <a:t>C</a:t>
            </a:r>
            <a:r>
              <a:rPr sz="1600" spc="-25" dirty="0">
                <a:solidFill>
                  <a:srgbClr val="FFFFFF"/>
                </a:solidFill>
                <a:latin typeface="Arial"/>
                <a:cs typeface="Arial"/>
              </a:rPr>
              <a:t>O</a:t>
            </a:r>
            <a:r>
              <a:rPr sz="1600" spc="-15" dirty="0">
                <a:solidFill>
                  <a:srgbClr val="FFFFFF"/>
                </a:solidFill>
                <a:latin typeface="Arial"/>
                <a:cs typeface="Arial"/>
              </a:rPr>
              <a:t>MPLET</a:t>
            </a:r>
            <a:r>
              <a:rPr lang="en-US" sz="1600" spc="-10" dirty="0">
                <a:solidFill>
                  <a:srgbClr val="FFFFFF"/>
                </a:solidFill>
                <a:latin typeface="Arial"/>
                <a:cs typeface="Arial"/>
              </a:rPr>
              <a:t>E</a:t>
            </a:r>
            <a:r>
              <a:rPr sz="1600" spc="-20" dirty="0">
                <a:solidFill>
                  <a:srgbClr val="FFFFFF"/>
                </a:solidFill>
                <a:latin typeface="Arial"/>
                <a:cs typeface="Arial"/>
              </a:rPr>
              <a:t> </a:t>
            </a:r>
            <a:r>
              <a:rPr sz="1600" spc="-15" dirty="0">
                <a:solidFill>
                  <a:srgbClr val="FFFFFF"/>
                </a:solidFill>
                <a:latin typeface="Arial"/>
                <a:cs typeface="Arial"/>
              </a:rPr>
              <a:t>THE</a:t>
            </a:r>
            <a:r>
              <a:rPr lang="en-US" sz="1600" spc="-15" dirty="0">
                <a:solidFill>
                  <a:srgbClr val="FFFFFF"/>
                </a:solidFill>
                <a:latin typeface="Arial"/>
                <a:cs typeface="Arial"/>
              </a:rPr>
              <a:t> E003 REPORT</a:t>
            </a:r>
            <a:r>
              <a:rPr sz="1600" spc="-25" dirty="0">
                <a:solidFill>
                  <a:srgbClr val="FFFFFF"/>
                </a:solidFill>
                <a:latin typeface="Arial"/>
                <a:cs typeface="Arial"/>
              </a:rPr>
              <a:t> </a:t>
            </a:r>
            <a:r>
              <a:rPr sz="1600" spc="-15" dirty="0">
                <a:solidFill>
                  <a:srgbClr val="FFFFFF"/>
                </a:solidFill>
                <a:latin typeface="Arial"/>
                <a:cs typeface="Arial"/>
              </a:rPr>
              <a:t>TEMPL</a:t>
            </a:r>
            <a:r>
              <a:rPr sz="1600" spc="-135" dirty="0">
                <a:solidFill>
                  <a:srgbClr val="FFFFFF"/>
                </a:solidFill>
                <a:latin typeface="Arial"/>
                <a:cs typeface="Arial"/>
              </a:rPr>
              <a:t>A</a:t>
            </a:r>
            <a:r>
              <a:rPr sz="1600" spc="-15" dirty="0">
                <a:solidFill>
                  <a:srgbClr val="FFFFFF"/>
                </a:solidFill>
                <a:latin typeface="Arial"/>
                <a:cs typeface="Arial"/>
              </a:rPr>
              <a:t>TE</a:t>
            </a:r>
            <a:endParaRPr sz="1600" dirty="0">
              <a:latin typeface="Arial"/>
              <a:cs typeface="Arial"/>
            </a:endParaRPr>
          </a:p>
        </p:txBody>
      </p: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2D81A-17B2-4E83-9811-9D2331DE3976}"/>
              </a:ext>
            </a:extLst>
          </p:cNvPr>
          <p:cNvSpPr>
            <a:spLocks noGrp="1"/>
          </p:cNvSpPr>
          <p:nvPr>
            <p:ph type="title"/>
          </p:nvPr>
        </p:nvSpPr>
        <p:spPr>
          <a:xfrm>
            <a:off x="215900" y="249428"/>
            <a:ext cx="8712200" cy="307777"/>
          </a:xfrm>
        </p:spPr>
        <p:txBody>
          <a:bodyPr/>
          <a:lstStyle/>
          <a:p>
            <a:r>
              <a:rPr lang="en-US" dirty="0"/>
              <a:t> </a:t>
            </a:r>
          </a:p>
        </p:txBody>
      </p:sp>
      <p:sp>
        <p:nvSpPr>
          <p:cNvPr id="3" name="TextBox 2">
            <a:extLst>
              <a:ext uri="{FF2B5EF4-FFF2-40B4-BE49-F238E27FC236}">
                <a16:creationId xmlns:a16="http://schemas.microsoft.com/office/drawing/2014/main" id="{C8D351BC-8C09-4510-9CC1-5A1E110F1E0B}"/>
              </a:ext>
            </a:extLst>
          </p:cNvPr>
          <p:cNvSpPr txBox="1"/>
          <p:nvPr/>
        </p:nvSpPr>
        <p:spPr>
          <a:xfrm>
            <a:off x="533400" y="1027543"/>
            <a:ext cx="7924800" cy="4154984"/>
          </a:xfrm>
          <a:prstGeom prst="rect">
            <a:avLst/>
          </a:prstGeom>
          <a:noFill/>
        </p:spPr>
        <p:txBody>
          <a:bodyPr wrap="square" rtlCol="0">
            <a:spAutoFit/>
          </a:bodyPr>
          <a:lstStyle/>
          <a:p>
            <a:endParaRPr lang="en-US" sz="2400" b="1" dirty="0"/>
          </a:p>
          <a:p>
            <a:r>
              <a:rPr lang="en-US" sz="2400" b="1" dirty="0"/>
              <a:t>Question 1:</a:t>
            </a:r>
          </a:p>
          <a:p>
            <a:r>
              <a:rPr lang="en-US" sz="2400" b="1" dirty="0"/>
              <a:t>How many days do you have to submit your CFAT Report? </a:t>
            </a:r>
          </a:p>
          <a:p>
            <a:endParaRPr lang="en-US" sz="2400" b="1" dirty="0"/>
          </a:p>
          <a:p>
            <a:r>
              <a:rPr lang="en-US" sz="2400" b="1" dirty="0"/>
              <a:t>Question 2: </a:t>
            </a:r>
          </a:p>
          <a:p>
            <a:r>
              <a:rPr lang="en-US" sz="2400" b="1" dirty="0"/>
              <a:t>What deviations from the CFAT plan must be noted in the Summary section?</a:t>
            </a:r>
          </a:p>
          <a:p>
            <a:endParaRPr lang="en-US" sz="2400" b="1" dirty="0"/>
          </a:p>
          <a:p>
            <a:r>
              <a:rPr lang="en-US" sz="2400" b="1" dirty="0"/>
              <a:t>Question 3:</a:t>
            </a:r>
          </a:p>
          <a:p>
            <a:r>
              <a:rPr lang="en-US" sz="2400" b="1" dirty="0"/>
              <a:t>How should CFAT reports be submitted?</a:t>
            </a:r>
          </a:p>
          <a:p>
            <a:endParaRPr lang="en-US" sz="2400" b="1" dirty="0"/>
          </a:p>
        </p:txBody>
      </p:sp>
      <p:sp>
        <p:nvSpPr>
          <p:cNvPr id="4" name="AutoShape 2" descr="Image result for clipart for tests and quizzes">
            <a:extLst>
              <a:ext uri="{FF2B5EF4-FFF2-40B4-BE49-F238E27FC236}">
                <a16:creationId xmlns:a16="http://schemas.microsoft.com/office/drawing/2014/main" id="{58A70DD9-507D-4709-91DE-CF22DD34683A}"/>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4" descr="Image result for clipart for tests and quizzes">
            <a:extLst>
              <a:ext uri="{FF2B5EF4-FFF2-40B4-BE49-F238E27FC236}">
                <a16:creationId xmlns:a16="http://schemas.microsoft.com/office/drawing/2014/main" id="{86E4E31B-B8D8-4EBC-89DD-DDBCF01EA90E}"/>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 name="AutoShape 8" descr="Image result for clipart for tests and quizzes">
            <a:extLst>
              <a:ext uri="{FF2B5EF4-FFF2-40B4-BE49-F238E27FC236}">
                <a16:creationId xmlns:a16="http://schemas.microsoft.com/office/drawing/2014/main" id="{DC5809C4-0914-4899-9ADC-FDD48399B525}"/>
              </a:ext>
            </a:extLst>
          </p:cNvPr>
          <p:cNvSpPr>
            <a:spLocks noChangeAspect="1" noChangeArrowheads="1"/>
          </p:cNvSpPr>
          <p:nvPr/>
        </p:nvSpPr>
        <p:spPr bwMode="auto">
          <a:xfrm>
            <a:off x="4724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5" name="object 5">
            <a:extLst>
              <a:ext uri="{FF2B5EF4-FFF2-40B4-BE49-F238E27FC236}">
                <a16:creationId xmlns:a16="http://schemas.microsoft.com/office/drawing/2014/main" id="{51913A46-41C8-4127-80A5-689DCF400144}"/>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pic>
        <p:nvPicPr>
          <p:cNvPr id="16" name="Picture 15">
            <a:extLst>
              <a:ext uri="{FF2B5EF4-FFF2-40B4-BE49-F238E27FC236}">
                <a16:creationId xmlns:a16="http://schemas.microsoft.com/office/drawing/2014/main" id="{0325258B-4C76-4ACE-9DFF-ED606F2C30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1" y="152401"/>
            <a:ext cx="2438399" cy="838199"/>
          </a:xfrm>
          <a:prstGeom prst="rect">
            <a:avLst/>
          </a:prstGeom>
        </p:spPr>
      </p:pic>
    </p:spTree>
    <p:extLst>
      <p:ext uri="{BB962C8B-B14F-4D97-AF65-F5344CB8AC3E}">
        <p14:creationId xmlns:p14="http://schemas.microsoft.com/office/powerpoint/2010/main" val="29740989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0170B4-B3E1-4FEB-8766-EE443CA9888A}"/>
              </a:ext>
            </a:extLst>
          </p:cNvPr>
          <p:cNvPicPr>
            <a:picLocks noChangeAspect="1"/>
          </p:cNvPicPr>
          <p:nvPr/>
        </p:nvPicPr>
        <p:blipFill>
          <a:blip r:embed="rId2"/>
          <a:stretch>
            <a:fillRect/>
          </a:stretch>
        </p:blipFill>
        <p:spPr>
          <a:xfrm>
            <a:off x="52843" y="720864"/>
            <a:ext cx="5749015" cy="3124200"/>
          </a:xfrm>
          <a:prstGeom prst="rect">
            <a:avLst/>
          </a:prstGeom>
        </p:spPr>
      </p:pic>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6" name="Title 1"/>
          <p:cNvSpPr txBox="1">
            <a:spLocks/>
          </p:cNvSpPr>
          <p:nvPr/>
        </p:nvSpPr>
        <p:spPr>
          <a:xfrm>
            <a:off x="215900" y="249428"/>
            <a:ext cx="8712200" cy="307777"/>
          </a:xfrm>
          <a:prstGeom prst="rect">
            <a:avLst/>
          </a:prstGeom>
        </p:spPr>
        <p:txBody>
          <a:bodyPr/>
          <a:lstStyle>
            <a:lvl1pPr>
              <a:defRPr>
                <a:latin typeface="+mj-lt"/>
                <a:ea typeface="+mj-ea"/>
                <a:cs typeface="+mj-cs"/>
              </a:defRPr>
            </a:lvl1pPr>
          </a:lstStyle>
          <a:p>
            <a:r>
              <a:rPr lang="en-US" sz="2000" b="1" kern="0" dirty="0">
                <a:solidFill>
                  <a:schemeClr val="tx2"/>
                </a:solidFill>
              </a:rPr>
              <a:t> CDRL E003 Report: Page 6 </a:t>
            </a:r>
          </a:p>
        </p:txBody>
      </p:sp>
      <p:sp>
        <p:nvSpPr>
          <p:cNvPr id="2" name="TextBox 1"/>
          <p:cNvSpPr txBox="1"/>
          <p:nvPr/>
        </p:nvSpPr>
        <p:spPr>
          <a:xfrm>
            <a:off x="5943600" y="557205"/>
            <a:ext cx="2895600" cy="4770537"/>
          </a:xfrm>
          <a:prstGeom prst="rect">
            <a:avLst/>
          </a:prstGeom>
          <a:noFill/>
        </p:spPr>
        <p:txBody>
          <a:bodyPr wrap="square" rtlCol="0">
            <a:spAutoFit/>
          </a:bodyPr>
          <a:lstStyle/>
          <a:p>
            <a:pPr marL="342900" indent="-342900">
              <a:buFontTx/>
              <a:buAutoNum type="alphaUcPeriod"/>
            </a:pPr>
            <a:r>
              <a:rPr lang="en-US" sz="1600" dirty="0"/>
              <a:t>This field only applies if prior CFAT testing has been conducted on the same part.</a:t>
            </a:r>
          </a:p>
          <a:p>
            <a:pPr marL="342900" indent="-342900">
              <a:buAutoNum type="alphaUcPeriod"/>
            </a:pPr>
            <a:r>
              <a:rPr lang="en-US" sz="1600" dirty="0"/>
              <a:t>For the placeholders, use the part number and reference the date the E002 JPO approval notification was sent.</a:t>
            </a:r>
          </a:p>
          <a:p>
            <a:pPr marL="342900" indent="-342900">
              <a:buAutoNum type="alphaUcPeriod"/>
            </a:pPr>
            <a:r>
              <a:rPr lang="en-US" sz="1600" dirty="0"/>
              <a:t>Any prior CFAT certifications for the PN would be referenced here. If there are none, this section should be completed as N/A.</a:t>
            </a:r>
          </a:p>
          <a:p>
            <a:pPr marL="342900" indent="-342900">
              <a:buAutoNum type="alphaUcPeriod"/>
            </a:pPr>
            <a:r>
              <a:rPr lang="en-US" sz="1600" dirty="0"/>
              <a:t>Designate how and where CFAT records are being held.</a:t>
            </a:r>
          </a:p>
          <a:p>
            <a:pPr marL="342900" indent="-342900">
              <a:buAutoNum type="alphaUcPeriod"/>
            </a:pPr>
            <a:r>
              <a:rPr lang="en-US" sz="1600" dirty="0"/>
              <a:t>List all standards used in CFAT testing as referenced in the drawing.</a:t>
            </a:r>
          </a:p>
        </p:txBody>
      </p:sp>
      <p:sp>
        <p:nvSpPr>
          <p:cNvPr id="7" name="TextBox 6"/>
          <p:cNvSpPr txBox="1"/>
          <p:nvPr/>
        </p:nvSpPr>
        <p:spPr>
          <a:xfrm>
            <a:off x="467766" y="1240304"/>
            <a:ext cx="228600" cy="261610"/>
          </a:xfrm>
          <a:prstGeom prst="rect">
            <a:avLst/>
          </a:prstGeom>
          <a:solidFill>
            <a:srgbClr val="FFFF00"/>
          </a:solidFill>
          <a:ln w="19050">
            <a:solidFill>
              <a:srgbClr val="FFC000"/>
            </a:solidFill>
          </a:ln>
        </p:spPr>
        <p:txBody>
          <a:bodyPr wrap="square" rtlCol="0">
            <a:spAutoFit/>
          </a:bodyPr>
          <a:lstStyle/>
          <a:p>
            <a:r>
              <a:rPr lang="en-US" sz="1100" b="1" dirty="0"/>
              <a:t>A</a:t>
            </a:r>
          </a:p>
        </p:txBody>
      </p:sp>
      <p:sp>
        <p:nvSpPr>
          <p:cNvPr id="8" name="TextBox 7"/>
          <p:cNvSpPr txBox="1"/>
          <p:nvPr/>
        </p:nvSpPr>
        <p:spPr>
          <a:xfrm>
            <a:off x="467766" y="1890549"/>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10" name="TextBox 9">
            <a:extLst>
              <a:ext uri="{FF2B5EF4-FFF2-40B4-BE49-F238E27FC236}">
                <a16:creationId xmlns:a16="http://schemas.microsoft.com/office/drawing/2014/main" id="{917DC49B-89DB-465D-A446-C37FA1611455}"/>
              </a:ext>
            </a:extLst>
          </p:cNvPr>
          <p:cNvSpPr txBox="1"/>
          <p:nvPr/>
        </p:nvSpPr>
        <p:spPr>
          <a:xfrm>
            <a:off x="467766" y="2409989"/>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sp>
        <p:nvSpPr>
          <p:cNvPr id="11" name="TextBox 10">
            <a:extLst>
              <a:ext uri="{FF2B5EF4-FFF2-40B4-BE49-F238E27FC236}">
                <a16:creationId xmlns:a16="http://schemas.microsoft.com/office/drawing/2014/main" id="{342ECB1B-8800-4FBA-BAD5-320A5450BC8A}"/>
              </a:ext>
            </a:extLst>
          </p:cNvPr>
          <p:cNvSpPr txBox="1"/>
          <p:nvPr/>
        </p:nvSpPr>
        <p:spPr>
          <a:xfrm>
            <a:off x="467766" y="3044767"/>
            <a:ext cx="228600" cy="261610"/>
          </a:xfrm>
          <a:prstGeom prst="rect">
            <a:avLst/>
          </a:prstGeom>
          <a:solidFill>
            <a:srgbClr val="FFFF00"/>
          </a:solidFill>
          <a:ln w="19050">
            <a:solidFill>
              <a:srgbClr val="FFC000"/>
            </a:solidFill>
          </a:ln>
        </p:spPr>
        <p:txBody>
          <a:bodyPr wrap="square" rtlCol="0">
            <a:spAutoFit/>
          </a:bodyPr>
          <a:lstStyle/>
          <a:p>
            <a:r>
              <a:rPr lang="en-US" sz="1100" b="1" dirty="0"/>
              <a:t>D</a:t>
            </a:r>
          </a:p>
        </p:txBody>
      </p:sp>
      <p:sp>
        <p:nvSpPr>
          <p:cNvPr id="12" name="TextBox 11">
            <a:extLst>
              <a:ext uri="{FF2B5EF4-FFF2-40B4-BE49-F238E27FC236}">
                <a16:creationId xmlns:a16="http://schemas.microsoft.com/office/drawing/2014/main" id="{4141845F-5FFE-426D-AB09-4A8A5A436DCB}"/>
              </a:ext>
            </a:extLst>
          </p:cNvPr>
          <p:cNvSpPr txBox="1"/>
          <p:nvPr/>
        </p:nvSpPr>
        <p:spPr>
          <a:xfrm>
            <a:off x="467766" y="3630317"/>
            <a:ext cx="228600" cy="261610"/>
          </a:xfrm>
          <a:prstGeom prst="rect">
            <a:avLst/>
          </a:prstGeom>
          <a:solidFill>
            <a:srgbClr val="FFFF00"/>
          </a:solidFill>
          <a:ln w="19050">
            <a:solidFill>
              <a:srgbClr val="FFC000"/>
            </a:solidFill>
          </a:ln>
        </p:spPr>
        <p:txBody>
          <a:bodyPr wrap="square" rtlCol="0">
            <a:spAutoFit/>
          </a:bodyPr>
          <a:lstStyle/>
          <a:p>
            <a:r>
              <a:rPr lang="en-US" sz="1100" b="1" dirty="0"/>
              <a:t>E</a:t>
            </a:r>
          </a:p>
        </p:txBody>
      </p:sp>
    </p:spTree>
  </p:cSld>
  <p:clrMapOvr>
    <a:masterClrMapping/>
  </p:clrMapOvr>
  <p:transition spd="slow">
    <p:split orient="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6" name="Title 5"/>
          <p:cNvSpPr>
            <a:spLocks noGrp="1"/>
          </p:cNvSpPr>
          <p:nvPr>
            <p:ph type="title"/>
          </p:nvPr>
        </p:nvSpPr>
        <p:spPr>
          <a:xfrm>
            <a:off x="215900" y="249428"/>
            <a:ext cx="8712200" cy="615553"/>
          </a:xfrm>
        </p:spPr>
        <p:txBody>
          <a:bodyPr/>
          <a:lstStyle/>
          <a:p>
            <a:r>
              <a:rPr lang="en-US" dirty="0">
                <a:solidFill>
                  <a:schemeClr val="tx2"/>
                </a:solidFill>
              </a:rPr>
              <a:t> CDRL E003 Report: Sections 4.1 and 4.2 </a:t>
            </a:r>
            <a:br>
              <a:rPr lang="en-US" dirty="0">
                <a:solidFill>
                  <a:schemeClr val="tx2"/>
                </a:solidFill>
              </a:rPr>
            </a:br>
            <a:endParaRPr lang="en-US" dirty="0"/>
          </a:p>
        </p:txBody>
      </p:sp>
      <p:sp>
        <p:nvSpPr>
          <p:cNvPr id="7" name="TextBox 6"/>
          <p:cNvSpPr txBox="1"/>
          <p:nvPr/>
        </p:nvSpPr>
        <p:spPr>
          <a:xfrm>
            <a:off x="5427678" y="1289953"/>
            <a:ext cx="3200400" cy="4278094"/>
          </a:xfrm>
          <a:prstGeom prst="rect">
            <a:avLst/>
          </a:prstGeom>
          <a:noFill/>
        </p:spPr>
        <p:txBody>
          <a:bodyPr wrap="square" rtlCol="0">
            <a:spAutoFit/>
          </a:bodyPr>
          <a:lstStyle/>
          <a:p>
            <a:pPr marL="342900" indent="-342900">
              <a:buAutoNum type="alphaUcPeriod"/>
            </a:pPr>
            <a:r>
              <a:rPr lang="en-US" sz="1600" dirty="0"/>
              <a:t>Include a list of equipment used in testing. The table from the CFAT plan can be used for this, though if different equipment was used, any equipment not used from the plan should be removed from the list and replaced with the equipment actually used in CFAT.</a:t>
            </a:r>
          </a:p>
          <a:p>
            <a:pPr marL="342900" indent="-342900">
              <a:buAutoNum type="alphaUcPeriod"/>
            </a:pPr>
            <a:r>
              <a:rPr lang="en-US" sz="1600" dirty="0"/>
              <a:t>Describe the equipment set-ups of the testing performed in CFAT.  Pictures and/or illustrations of the test set-up may be included in an appendix, though accompanying verbiage describing the photos should be included.</a:t>
            </a:r>
          </a:p>
        </p:txBody>
      </p:sp>
      <p:pic>
        <p:nvPicPr>
          <p:cNvPr id="2" name="Picture 1">
            <a:extLst>
              <a:ext uri="{FF2B5EF4-FFF2-40B4-BE49-F238E27FC236}">
                <a16:creationId xmlns:a16="http://schemas.microsoft.com/office/drawing/2014/main" id="{B6AF1403-FA1B-4168-A0E0-D4B3F1E62D4C}"/>
              </a:ext>
            </a:extLst>
          </p:cNvPr>
          <p:cNvPicPr>
            <a:picLocks noChangeAspect="1"/>
          </p:cNvPicPr>
          <p:nvPr/>
        </p:nvPicPr>
        <p:blipFill>
          <a:blip r:embed="rId2"/>
          <a:stretch>
            <a:fillRect/>
          </a:stretch>
        </p:blipFill>
        <p:spPr>
          <a:xfrm>
            <a:off x="215900" y="1706383"/>
            <a:ext cx="5211778" cy="3078227"/>
          </a:xfrm>
          <a:prstGeom prst="rect">
            <a:avLst/>
          </a:prstGeom>
        </p:spPr>
      </p:pic>
      <p:sp>
        <p:nvSpPr>
          <p:cNvPr id="19" name="TextBox 18">
            <a:extLst>
              <a:ext uri="{FF2B5EF4-FFF2-40B4-BE49-F238E27FC236}">
                <a16:creationId xmlns:a16="http://schemas.microsoft.com/office/drawing/2014/main" id="{082FA904-43AA-44F5-A016-C1CD377926F8}"/>
              </a:ext>
            </a:extLst>
          </p:cNvPr>
          <p:cNvSpPr txBox="1"/>
          <p:nvPr/>
        </p:nvSpPr>
        <p:spPr>
          <a:xfrm>
            <a:off x="285532" y="1999001"/>
            <a:ext cx="228600" cy="261610"/>
          </a:xfrm>
          <a:prstGeom prst="rect">
            <a:avLst/>
          </a:prstGeom>
          <a:solidFill>
            <a:srgbClr val="FFFF00"/>
          </a:solidFill>
          <a:ln w="19050">
            <a:solidFill>
              <a:srgbClr val="FFC000"/>
            </a:solidFill>
          </a:ln>
        </p:spPr>
        <p:txBody>
          <a:bodyPr wrap="square" rtlCol="0">
            <a:spAutoFit/>
          </a:bodyPr>
          <a:lstStyle/>
          <a:p>
            <a:r>
              <a:rPr lang="en-US" sz="1100" b="1" dirty="0"/>
              <a:t>A</a:t>
            </a:r>
          </a:p>
        </p:txBody>
      </p:sp>
      <p:sp>
        <p:nvSpPr>
          <p:cNvPr id="20" name="TextBox 19">
            <a:extLst>
              <a:ext uri="{FF2B5EF4-FFF2-40B4-BE49-F238E27FC236}">
                <a16:creationId xmlns:a16="http://schemas.microsoft.com/office/drawing/2014/main" id="{ADDF4D11-B322-4253-97EA-54933137A4A6}"/>
              </a:ext>
            </a:extLst>
          </p:cNvPr>
          <p:cNvSpPr txBox="1"/>
          <p:nvPr/>
        </p:nvSpPr>
        <p:spPr>
          <a:xfrm>
            <a:off x="287322" y="2898802"/>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Tree>
  </p:cSld>
  <p:clrMapOvr>
    <a:masterClrMapping/>
  </p:clrMapOvr>
  <p:transition spd="slow">
    <p:split orient="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A4D4E9-BD63-477C-A974-7268ADAB4245}"/>
              </a:ext>
            </a:extLst>
          </p:cNvPr>
          <p:cNvPicPr>
            <a:picLocks noChangeAspect="1"/>
          </p:cNvPicPr>
          <p:nvPr/>
        </p:nvPicPr>
        <p:blipFill>
          <a:blip r:embed="rId2"/>
          <a:stretch>
            <a:fillRect/>
          </a:stretch>
        </p:blipFill>
        <p:spPr>
          <a:xfrm>
            <a:off x="304800" y="990600"/>
            <a:ext cx="3606479" cy="4202239"/>
          </a:xfrm>
          <a:prstGeom prst="rect">
            <a:avLst/>
          </a:prstGeom>
        </p:spPr>
      </p:pic>
      <p:sp>
        <p:nvSpPr>
          <p:cNvPr id="2" name="Title 1"/>
          <p:cNvSpPr>
            <a:spLocks noGrp="1"/>
          </p:cNvSpPr>
          <p:nvPr>
            <p:ph type="title"/>
          </p:nvPr>
        </p:nvSpPr>
        <p:spPr>
          <a:xfrm>
            <a:off x="215900" y="249428"/>
            <a:ext cx="8712200" cy="307777"/>
          </a:xfrm>
        </p:spPr>
        <p:txBody>
          <a:bodyPr/>
          <a:lstStyle/>
          <a:p>
            <a:r>
              <a:rPr lang="en-US" dirty="0">
                <a:solidFill>
                  <a:schemeClr val="tx2"/>
                </a:solidFill>
              </a:rPr>
              <a:t> CDRL E003 Report: Sections 4.3 and 4.4</a:t>
            </a:r>
            <a:endParaRPr lang="en-US" dirty="0"/>
          </a:p>
        </p:txBody>
      </p:sp>
      <p:sp>
        <p:nvSpPr>
          <p:cNvPr id="3" name="Text Placeholder 2"/>
          <p:cNvSpPr>
            <a:spLocks noGrp="1"/>
          </p:cNvSpPr>
          <p:nvPr>
            <p:ph type="body" idx="1"/>
          </p:nvPr>
        </p:nvSpPr>
        <p:spPr>
          <a:xfrm>
            <a:off x="4267200" y="990600"/>
            <a:ext cx="4419599" cy="3200876"/>
          </a:xfrm>
        </p:spPr>
        <p:txBody>
          <a:bodyPr/>
          <a:lstStyle/>
          <a:p>
            <a:pPr marL="342900" indent="-342900">
              <a:buFont typeface="+mj-lt"/>
              <a:buAutoNum type="alphaUcPeriod"/>
            </a:pPr>
            <a:r>
              <a:rPr lang="en-US" sz="1600" dirty="0">
                <a:latin typeface="+mn-lt"/>
              </a:rPr>
              <a:t>Describe the selection of the test samples.</a:t>
            </a:r>
          </a:p>
          <a:p>
            <a:pPr marL="342900" indent="-342900">
              <a:buFont typeface="+mj-lt"/>
              <a:buAutoNum type="alphaUcPeriod"/>
            </a:pPr>
            <a:r>
              <a:rPr lang="en-US" sz="1600" dirty="0">
                <a:latin typeface="+mn-lt"/>
              </a:rPr>
              <a:t>Provide a summary of the testing that took place, which should include the sequence and a brief description of the test procedures.</a:t>
            </a:r>
          </a:p>
          <a:p>
            <a:pPr marL="342900" indent="-342900">
              <a:buFont typeface="+mj-lt"/>
              <a:buAutoNum type="alphaUcPeriod"/>
            </a:pPr>
            <a:r>
              <a:rPr lang="en-US" sz="1600" dirty="0">
                <a:latin typeface="+mn-lt"/>
              </a:rPr>
              <a:t>Reference the section under which the data is provided in the report.</a:t>
            </a:r>
          </a:p>
          <a:p>
            <a:pPr marL="342900" indent="-342900">
              <a:buFont typeface="+mj-lt"/>
              <a:buAutoNum type="alphaUcPeriod"/>
            </a:pPr>
            <a:r>
              <a:rPr lang="en-US" sz="1600" dirty="0">
                <a:latin typeface="+mn-lt"/>
              </a:rPr>
              <a:t>This field only applies if prior CFAT testing was conducted on this part.</a:t>
            </a:r>
          </a:p>
          <a:p>
            <a:pPr marL="342900" indent="-342900">
              <a:buFont typeface="+mj-lt"/>
              <a:buAutoNum type="alphaUcPeriod"/>
            </a:pPr>
            <a:r>
              <a:rPr lang="en-US" sz="1600" dirty="0">
                <a:latin typeface="+mn-lt"/>
              </a:rPr>
              <a:t>Include any calculations that were used in the report.</a:t>
            </a:r>
          </a:p>
          <a:p>
            <a:pPr marL="342900" indent="-342900">
              <a:buFont typeface="+mj-lt"/>
              <a:buAutoNum type="alphaUcPeriod"/>
            </a:pPr>
            <a:r>
              <a:rPr lang="en-US" sz="1600" dirty="0">
                <a:latin typeface="+mn-lt"/>
              </a:rPr>
              <a:t>Similar to section 2.0 C. in the Summary section, describe any anomalies or failures that occurred during testing</a:t>
            </a:r>
            <a:r>
              <a:rPr lang="en-US" sz="1600" dirty="0"/>
              <a:t>.</a:t>
            </a:r>
          </a:p>
        </p:txBody>
      </p:sp>
      <p:sp>
        <p:nvSpPr>
          <p:cNvPr id="6" name="TextBox 5">
            <a:extLst>
              <a:ext uri="{FF2B5EF4-FFF2-40B4-BE49-F238E27FC236}">
                <a16:creationId xmlns:a16="http://schemas.microsoft.com/office/drawing/2014/main" id="{F67D90E3-4AC9-4C26-A223-01790909EBF8}"/>
              </a:ext>
            </a:extLst>
          </p:cNvPr>
          <p:cNvSpPr txBox="1"/>
          <p:nvPr/>
        </p:nvSpPr>
        <p:spPr>
          <a:xfrm>
            <a:off x="363522" y="1126330"/>
            <a:ext cx="228600" cy="261610"/>
          </a:xfrm>
          <a:prstGeom prst="rect">
            <a:avLst/>
          </a:prstGeom>
          <a:solidFill>
            <a:srgbClr val="FFFF00"/>
          </a:solidFill>
          <a:ln w="19050">
            <a:solidFill>
              <a:srgbClr val="FFC000"/>
            </a:solidFill>
          </a:ln>
        </p:spPr>
        <p:txBody>
          <a:bodyPr wrap="square" rtlCol="0">
            <a:spAutoFit/>
          </a:bodyPr>
          <a:lstStyle/>
          <a:p>
            <a:r>
              <a:rPr lang="en-US" sz="1100" b="1" dirty="0"/>
              <a:t>A</a:t>
            </a:r>
          </a:p>
        </p:txBody>
      </p:sp>
      <p:sp>
        <p:nvSpPr>
          <p:cNvPr id="7" name="TextBox 6">
            <a:extLst>
              <a:ext uri="{FF2B5EF4-FFF2-40B4-BE49-F238E27FC236}">
                <a16:creationId xmlns:a16="http://schemas.microsoft.com/office/drawing/2014/main" id="{968E1382-9C50-4EA2-83A2-84E9ECA2F82F}"/>
              </a:ext>
            </a:extLst>
          </p:cNvPr>
          <p:cNvSpPr txBox="1"/>
          <p:nvPr/>
        </p:nvSpPr>
        <p:spPr>
          <a:xfrm>
            <a:off x="363522" y="1613460"/>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8" name="TextBox 7">
            <a:extLst>
              <a:ext uri="{FF2B5EF4-FFF2-40B4-BE49-F238E27FC236}">
                <a16:creationId xmlns:a16="http://schemas.microsoft.com/office/drawing/2014/main" id="{F25205CD-428B-43CB-92CE-36C271327F18}"/>
              </a:ext>
            </a:extLst>
          </p:cNvPr>
          <p:cNvSpPr txBox="1"/>
          <p:nvPr/>
        </p:nvSpPr>
        <p:spPr>
          <a:xfrm>
            <a:off x="363522" y="2557790"/>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sp>
        <p:nvSpPr>
          <p:cNvPr id="9" name="TextBox 8">
            <a:extLst>
              <a:ext uri="{FF2B5EF4-FFF2-40B4-BE49-F238E27FC236}">
                <a16:creationId xmlns:a16="http://schemas.microsoft.com/office/drawing/2014/main" id="{7D376AFD-D8F4-4DD3-B0FC-C6F01568CA4F}"/>
              </a:ext>
            </a:extLst>
          </p:cNvPr>
          <p:cNvSpPr txBox="1"/>
          <p:nvPr/>
        </p:nvSpPr>
        <p:spPr>
          <a:xfrm>
            <a:off x="363522" y="3595311"/>
            <a:ext cx="228600" cy="261610"/>
          </a:xfrm>
          <a:prstGeom prst="rect">
            <a:avLst/>
          </a:prstGeom>
          <a:solidFill>
            <a:srgbClr val="FFFF00"/>
          </a:solidFill>
          <a:ln w="19050">
            <a:solidFill>
              <a:srgbClr val="FFC000"/>
            </a:solidFill>
          </a:ln>
        </p:spPr>
        <p:txBody>
          <a:bodyPr wrap="square" rtlCol="0">
            <a:spAutoFit/>
          </a:bodyPr>
          <a:lstStyle/>
          <a:p>
            <a:r>
              <a:rPr lang="en-US" sz="1100" b="1" dirty="0"/>
              <a:t>D</a:t>
            </a:r>
          </a:p>
        </p:txBody>
      </p:sp>
      <p:sp>
        <p:nvSpPr>
          <p:cNvPr id="10" name="TextBox 9">
            <a:extLst>
              <a:ext uri="{FF2B5EF4-FFF2-40B4-BE49-F238E27FC236}">
                <a16:creationId xmlns:a16="http://schemas.microsoft.com/office/drawing/2014/main" id="{AE114000-9871-4F6E-8E20-A5B58979BCB8}"/>
              </a:ext>
            </a:extLst>
          </p:cNvPr>
          <p:cNvSpPr txBox="1"/>
          <p:nvPr/>
        </p:nvSpPr>
        <p:spPr>
          <a:xfrm>
            <a:off x="363522" y="4221367"/>
            <a:ext cx="228600" cy="261610"/>
          </a:xfrm>
          <a:prstGeom prst="rect">
            <a:avLst/>
          </a:prstGeom>
          <a:solidFill>
            <a:srgbClr val="FFFF00"/>
          </a:solidFill>
          <a:ln w="19050">
            <a:solidFill>
              <a:srgbClr val="FFC000"/>
            </a:solidFill>
          </a:ln>
        </p:spPr>
        <p:txBody>
          <a:bodyPr wrap="square" rtlCol="0">
            <a:spAutoFit/>
          </a:bodyPr>
          <a:lstStyle/>
          <a:p>
            <a:r>
              <a:rPr lang="en-US" sz="1100" b="1" dirty="0"/>
              <a:t>E</a:t>
            </a:r>
          </a:p>
        </p:txBody>
      </p:sp>
      <p:sp>
        <p:nvSpPr>
          <p:cNvPr id="12" name="TextBox 11">
            <a:extLst>
              <a:ext uri="{FF2B5EF4-FFF2-40B4-BE49-F238E27FC236}">
                <a16:creationId xmlns:a16="http://schemas.microsoft.com/office/drawing/2014/main" id="{29557E9C-12D5-4739-9C15-FED47401DD65}"/>
              </a:ext>
            </a:extLst>
          </p:cNvPr>
          <p:cNvSpPr txBox="1"/>
          <p:nvPr/>
        </p:nvSpPr>
        <p:spPr>
          <a:xfrm>
            <a:off x="363522" y="4808782"/>
            <a:ext cx="228600" cy="261610"/>
          </a:xfrm>
          <a:prstGeom prst="rect">
            <a:avLst/>
          </a:prstGeom>
          <a:solidFill>
            <a:srgbClr val="FFFF00"/>
          </a:solidFill>
          <a:ln w="19050">
            <a:solidFill>
              <a:srgbClr val="FFC000"/>
            </a:solidFill>
          </a:ln>
        </p:spPr>
        <p:txBody>
          <a:bodyPr wrap="square" rtlCol="0">
            <a:spAutoFit/>
          </a:bodyPr>
          <a:lstStyle/>
          <a:p>
            <a:r>
              <a:rPr lang="en-US" sz="1100" b="1" dirty="0"/>
              <a:t>F</a:t>
            </a:r>
          </a:p>
        </p:txBody>
      </p:sp>
      <p:sp>
        <p:nvSpPr>
          <p:cNvPr id="11" name="object 5">
            <a:extLst>
              <a:ext uri="{FF2B5EF4-FFF2-40B4-BE49-F238E27FC236}">
                <a16:creationId xmlns:a16="http://schemas.microsoft.com/office/drawing/2014/main" id="{65C67B30-C2E3-4598-AF8D-4E5DB440F4DB}"/>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extLst>
      <p:ext uri="{BB962C8B-B14F-4D97-AF65-F5344CB8AC3E}">
        <p14:creationId xmlns:p14="http://schemas.microsoft.com/office/powerpoint/2010/main" val="4710651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C80DF-9F61-4EC4-8E3E-84AC5ADA4D99}"/>
              </a:ext>
            </a:extLst>
          </p:cNvPr>
          <p:cNvSpPr>
            <a:spLocks noGrp="1"/>
          </p:cNvSpPr>
          <p:nvPr>
            <p:ph type="title"/>
          </p:nvPr>
        </p:nvSpPr>
        <p:spPr>
          <a:xfrm>
            <a:off x="215900" y="249428"/>
            <a:ext cx="8712200" cy="307777"/>
          </a:xfrm>
        </p:spPr>
        <p:txBody>
          <a:bodyPr/>
          <a:lstStyle/>
          <a:p>
            <a:r>
              <a:rPr lang="en-US" dirty="0">
                <a:solidFill>
                  <a:schemeClr val="tx2"/>
                </a:solidFill>
              </a:rPr>
              <a:t> CDRL E003 Report: Sections 4.5 and 4.6</a:t>
            </a:r>
            <a:endParaRPr lang="en-US" dirty="0"/>
          </a:p>
        </p:txBody>
      </p:sp>
      <p:sp>
        <p:nvSpPr>
          <p:cNvPr id="3" name="Text Placeholder 2">
            <a:extLst>
              <a:ext uri="{FF2B5EF4-FFF2-40B4-BE49-F238E27FC236}">
                <a16:creationId xmlns:a16="http://schemas.microsoft.com/office/drawing/2014/main" id="{1C1BC63A-07E8-4FAA-BB0D-6A6DFA850A94}"/>
              </a:ext>
            </a:extLst>
          </p:cNvPr>
          <p:cNvSpPr>
            <a:spLocks noGrp="1"/>
          </p:cNvSpPr>
          <p:nvPr>
            <p:ph type="body" idx="1"/>
          </p:nvPr>
        </p:nvSpPr>
        <p:spPr>
          <a:xfrm>
            <a:off x="6034583" y="1219200"/>
            <a:ext cx="2783699" cy="3123932"/>
          </a:xfrm>
        </p:spPr>
        <p:txBody>
          <a:bodyPr/>
          <a:lstStyle/>
          <a:p>
            <a:pPr marL="228600" indent="-228600">
              <a:buFont typeface="+mj-lt"/>
              <a:buAutoNum type="alphaUcPeriod"/>
            </a:pPr>
            <a:r>
              <a:rPr lang="en-US" sz="1600" dirty="0">
                <a:latin typeface="+mj-lt"/>
              </a:rPr>
              <a:t>Provide for each subsection of sections 4.5 and 4.6 a brief statement addressing the success of the test, whether additional testing is required, etc.</a:t>
            </a:r>
          </a:p>
          <a:p>
            <a:pPr marL="228600" indent="-228600">
              <a:buFont typeface="+mj-lt"/>
              <a:buAutoNum type="alphaUcPeriod"/>
            </a:pPr>
            <a:r>
              <a:rPr lang="en-US" sz="1600" dirty="0">
                <a:latin typeface="+mj-lt"/>
              </a:rPr>
              <a:t>CFAT Samples are to be retained through approval of the E003 by the JPO.  Your CFAT coordinator will advise on how to properly disposition your samples.</a:t>
            </a:r>
          </a:p>
          <a:p>
            <a:pPr marL="228600" indent="-228600">
              <a:buFont typeface="+mj-lt"/>
              <a:buAutoNum type="alphaUcPeriod"/>
            </a:pPr>
            <a:endParaRPr lang="en-US" dirty="0"/>
          </a:p>
        </p:txBody>
      </p:sp>
      <p:pic>
        <p:nvPicPr>
          <p:cNvPr id="4" name="Picture 3">
            <a:extLst>
              <a:ext uri="{FF2B5EF4-FFF2-40B4-BE49-F238E27FC236}">
                <a16:creationId xmlns:a16="http://schemas.microsoft.com/office/drawing/2014/main" id="{96C170AD-3EA3-49FA-8347-BEE8EA1B10A1}"/>
              </a:ext>
            </a:extLst>
          </p:cNvPr>
          <p:cNvPicPr>
            <a:picLocks noChangeAspect="1"/>
          </p:cNvPicPr>
          <p:nvPr/>
        </p:nvPicPr>
        <p:blipFill>
          <a:blip r:embed="rId2"/>
          <a:stretch>
            <a:fillRect/>
          </a:stretch>
        </p:blipFill>
        <p:spPr>
          <a:xfrm>
            <a:off x="786100" y="1020263"/>
            <a:ext cx="4600000" cy="4095238"/>
          </a:xfrm>
          <a:prstGeom prst="rect">
            <a:avLst/>
          </a:prstGeom>
        </p:spPr>
      </p:pic>
      <p:sp>
        <p:nvSpPr>
          <p:cNvPr id="5" name="TextBox 4">
            <a:extLst>
              <a:ext uri="{FF2B5EF4-FFF2-40B4-BE49-F238E27FC236}">
                <a16:creationId xmlns:a16="http://schemas.microsoft.com/office/drawing/2014/main" id="{0DC83EC9-62F7-4F82-AAA9-EA29C2792633}"/>
              </a:ext>
            </a:extLst>
          </p:cNvPr>
          <p:cNvSpPr txBox="1"/>
          <p:nvPr/>
        </p:nvSpPr>
        <p:spPr>
          <a:xfrm>
            <a:off x="101600" y="2895600"/>
            <a:ext cx="228600" cy="261610"/>
          </a:xfrm>
          <a:prstGeom prst="rect">
            <a:avLst/>
          </a:prstGeom>
          <a:solidFill>
            <a:srgbClr val="FFFF00"/>
          </a:solidFill>
          <a:ln w="19050">
            <a:solidFill>
              <a:srgbClr val="FFC000"/>
            </a:solidFill>
          </a:ln>
        </p:spPr>
        <p:txBody>
          <a:bodyPr wrap="square" rtlCol="0">
            <a:spAutoFit/>
          </a:bodyPr>
          <a:lstStyle/>
          <a:p>
            <a:r>
              <a:rPr lang="en-US" sz="1100" b="1" dirty="0"/>
              <a:t>A</a:t>
            </a:r>
          </a:p>
        </p:txBody>
      </p:sp>
      <p:cxnSp>
        <p:nvCxnSpPr>
          <p:cNvPr id="79" name="Straight Arrow Connector 78">
            <a:extLst>
              <a:ext uri="{FF2B5EF4-FFF2-40B4-BE49-F238E27FC236}">
                <a16:creationId xmlns:a16="http://schemas.microsoft.com/office/drawing/2014/main" id="{F4304E4C-E15C-4DD4-A5A5-D21C0F4861AF}"/>
              </a:ext>
            </a:extLst>
          </p:cNvPr>
          <p:cNvCxnSpPr>
            <a:stCxn id="5" idx="3"/>
          </p:cNvCxnSpPr>
          <p:nvPr/>
        </p:nvCxnSpPr>
        <p:spPr>
          <a:xfrm flipV="1">
            <a:off x="330200" y="1219200"/>
            <a:ext cx="508000" cy="1807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321D97A7-E207-4DEF-8EC3-688E802A47B8}"/>
              </a:ext>
            </a:extLst>
          </p:cNvPr>
          <p:cNvCxnSpPr>
            <a:cxnSpLocks/>
            <a:stCxn id="5" idx="3"/>
          </p:cNvCxnSpPr>
          <p:nvPr/>
        </p:nvCxnSpPr>
        <p:spPr>
          <a:xfrm flipV="1">
            <a:off x="330200" y="2971800"/>
            <a:ext cx="508000" cy="546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2B74325-C01F-4475-81DD-20701F2231C7}"/>
              </a:ext>
            </a:extLst>
          </p:cNvPr>
          <p:cNvSpPr txBox="1"/>
          <p:nvPr/>
        </p:nvSpPr>
        <p:spPr>
          <a:xfrm>
            <a:off x="101600" y="4343400"/>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9" name="object 5">
            <a:extLst>
              <a:ext uri="{FF2B5EF4-FFF2-40B4-BE49-F238E27FC236}">
                <a16:creationId xmlns:a16="http://schemas.microsoft.com/office/drawing/2014/main" id="{EF7D79A2-421D-4440-A5F3-2EA604E23A02}"/>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extLst>
      <p:ext uri="{BB962C8B-B14F-4D97-AF65-F5344CB8AC3E}">
        <p14:creationId xmlns:p14="http://schemas.microsoft.com/office/powerpoint/2010/main" val="361831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07A6A-DAD5-4320-9AD6-CACDE87AA306}"/>
              </a:ext>
            </a:extLst>
          </p:cNvPr>
          <p:cNvSpPr>
            <a:spLocks noGrp="1"/>
          </p:cNvSpPr>
          <p:nvPr>
            <p:ph type="title"/>
          </p:nvPr>
        </p:nvSpPr>
        <p:spPr>
          <a:xfrm>
            <a:off x="215900" y="249428"/>
            <a:ext cx="8712200" cy="430887"/>
          </a:xfrm>
        </p:spPr>
        <p:txBody>
          <a:bodyPr/>
          <a:lstStyle/>
          <a:p>
            <a:r>
              <a:rPr lang="en-US" sz="2800" dirty="0">
                <a:latin typeface="+mj-lt"/>
              </a:rPr>
              <a:t>Lab Qualification Documentation</a:t>
            </a:r>
          </a:p>
        </p:txBody>
      </p:sp>
      <p:sp>
        <p:nvSpPr>
          <p:cNvPr id="3" name="Text Placeholder 2">
            <a:extLst>
              <a:ext uri="{FF2B5EF4-FFF2-40B4-BE49-F238E27FC236}">
                <a16:creationId xmlns:a16="http://schemas.microsoft.com/office/drawing/2014/main" id="{21DE6B46-A992-4916-9CA8-CDD45B660E79}"/>
              </a:ext>
            </a:extLst>
          </p:cNvPr>
          <p:cNvSpPr>
            <a:spLocks noGrp="1"/>
          </p:cNvSpPr>
          <p:nvPr>
            <p:ph type="body" idx="1"/>
          </p:nvPr>
        </p:nvSpPr>
        <p:spPr>
          <a:xfrm>
            <a:off x="188100" y="990600"/>
            <a:ext cx="8767799" cy="3657600"/>
          </a:xfrm>
        </p:spPr>
        <p:txBody>
          <a:bodyPr/>
          <a:lstStyle/>
          <a:p>
            <a:pPr marL="171450" indent="-171450">
              <a:buFont typeface="Arial" panose="020B0604020202020204" pitchFamily="34" charset="0"/>
              <a:buChar char="•"/>
            </a:pPr>
            <a:r>
              <a:rPr lang="en-US" sz="1600" dirty="0">
                <a:latin typeface="+mj-lt"/>
              </a:rPr>
              <a:t>Documentation necessary for testing performed at a lab accredited to ISO 17025:</a:t>
            </a:r>
          </a:p>
          <a:p>
            <a:pPr marL="628650" lvl="1" indent="-171450">
              <a:buFont typeface="Arial" panose="020B0604020202020204" pitchFamily="34" charset="0"/>
              <a:buChar char="•"/>
            </a:pPr>
            <a:r>
              <a:rPr lang="en-US" sz="1400" dirty="0">
                <a:latin typeface="+mj-lt"/>
              </a:rPr>
              <a:t>Test results submitted in the normal laboratory report format.</a:t>
            </a:r>
          </a:p>
          <a:p>
            <a:pPr marL="628650" lvl="1" indent="-171450">
              <a:buFont typeface="Arial" panose="020B0604020202020204" pitchFamily="34" charset="0"/>
              <a:buChar char="•"/>
            </a:pPr>
            <a:r>
              <a:rPr lang="en-US" sz="1400" dirty="0">
                <a:latin typeface="+mj-lt"/>
              </a:rPr>
              <a:t>The laboratory’s accreditation standard, including the lab’s accreditation number and/or the name of the organization which provided the accreditation.</a:t>
            </a:r>
          </a:p>
          <a:p>
            <a:pPr marL="628650" lvl="1" indent="-171450">
              <a:buFont typeface="Arial" panose="020B0604020202020204" pitchFamily="34" charset="0"/>
              <a:buChar char="•"/>
            </a:pPr>
            <a:r>
              <a:rPr lang="en-US" sz="1400" dirty="0">
                <a:latin typeface="+mj-lt"/>
              </a:rPr>
              <a:t>List of standards used for testing.</a:t>
            </a:r>
          </a:p>
          <a:p>
            <a:pPr marL="628650" lvl="1" indent="-171450">
              <a:buFont typeface="Arial" panose="020B0604020202020204" pitchFamily="34" charset="0"/>
              <a:buChar char="•"/>
            </a:pPr>
            <a:r>
              <a:rPr lang="en-US" sz="1400" dirty="0">
                <a:latin typeface="+mj-lt"/>
              </a:rPr>
              <a:t>Date(s) on which testing took place.</a:t>
            </a:r>
          </a:p>
          <a:p>
            <a:pPr marL="628650" lvl="1" indent="-171450">
              <a:buFont typeface="Arial" panose="020B0604020202020204" pitchFamily="34" charset="0"/>
              <a:buChar char="•"/>
            </a:pPr>
            <a:r>
              <a:rPr lang="en-US" sz="1400" dirty="0">
                <a:latin typeface="+mj-lt"/>
              </a:rPr>
              <a:t>The name of the laboratory that performed the test.</a:t>
            </a:r>
          </a:p>
          <a:p>
            <a:pPr marL="171450" indent="-171450">
              <a:buFont typeface="Arial" panose="020B0604020202020204" pitchFamily="34" charset="0"/>
              <a:buChar char="•"/>
            </a:pPr>
            <a:r>
              <a:rPr lang="en-US" sz="1600" dirty="0">
                <a:latin typeface="+mj-lt"/>
              </a:rPr>
              <a:t>Documentation necessary for testing performed at a facility not accredited to ISO 17025:</a:t>
            </a:r>
          </a:p>
          <a:p>
            <a:pPr marL="628650" lvl="1" indent="-171450">
              <a:buFont typeface="Arial" panose="020B0604020202020204" pitchFamily="34" charset="0"/>
              <a:buChar char="•"/>
            </a:pPr>
            <a:r>
              <a:rPr lang="en-US" sz="1400" dirty="0">
                <a:latin typeface="+mj-lt"/>
              </a:rPr>
              <a:t>The name of the laboratory that performed the test.</a:t>
            </a:r>
          </a:p>
          <a:p>
            <a:pPr marL="628650" lvl="1" indent="-171450">
              <a:buFont typeface="Arial" panose="020B0604020202020204" pitchFamily="34" charset="0"/>
              <a:buChar char="•"/>
            </a:pPr>
            <a:r>
              <a:rPr lang="en-US" sz="1400" dirty="0">
                <a:latin typeface="+mj-lt"/>
              </a:rPr>
              <a:t>Work instructions for each test conducted.</a:t>
            </a:r>
          </a:p>
          <a:p>
            <a:pPr marL="628650" lvl="1" indent="-171450">
              <a:buFont typeface="Arial" panose="020B0604020202020204" pitchFamily="34" charset="0"/>
              <a:buChar char="•"/>
            </a:pPr>
            <a:r>
              <a:rPr lang="en-US" sz="1400" dirty="0">
                <a:latin typeface="+mj-lt"/>
              </a:rPr>
              <a:t>Training records / certifications of personnel who performed the testing.</a:t>
            </a:r>
          </a:p>
          <a:p>
            <a:pPr marL="628650" lvl="1" indent="-171450">
              <a:buFont typeface="Arial" panose="020B0604020202020204" pitchFamily="34" charset="0"/>
              <a:buChar char="•"/>
            </a:pPr>
            <a:r>
              <a:rPr lang="en-US" sz="1400" dirty="0">
                <a:latin typeface="+mj-lt"/>
              </a:rPr>
              <a:t>List of all test equipment used to perform testing.</a:t>
            </a:r>
          </a:p>
          <a:p>
            <a:pPr marL="628650" lvl="1" indent="-171450">
              <a:buFont typeface="Arial" panose="020B0604020202020204" pitchFamily="34" charset="0"/>
              <a:buChar char="•"/>
            </a:pPr>
            <a:r>
              <a:rPr lang="en-US" sz="1400" dirty="0">
                <a:latin typeface="+mj-lt"/>
              </a:rPr>
              <a:t>Calibration records of all test equipment used.</a:t>
            </a:r>
          </a:p>
          <a:p>
            <a:pPr marL="628650" lvl="1" indent="-171450">
              <a:buFont typeface="Arial" panose="020B0604020202020204" pitchFamily="34" charset="0"/>
              <a:buChar char="•"/>
            </a:pPr>
            <a:r>
              <a:rPr lang="en-US" sz="1400" dirty="0">
                <a:latin typeface="+mj-lt"/>
              </a:rPr>
              <a:t>The date on which the testing took place</a:t>
            </a:r>
          </a:p>
          <a:p>
            <a:pPr marL="171450" indent="-171450">
              <a:buFont typeface="Arial" panose="020B0604020202020204" pitchFamily="34" charset="0"/>
              <a:buChar char="•"/>
            </a:pPr>
            <a:endParaRPr lang="en-US" sz="400" dirty="0">
              <a:latin typeface="+mj-lt"/>
            </a:endParaRPr>
          </a:p>
          <a:p>
            <a:pPr marL="171450" indent="-171450">
              <a:buFont typeface="Arial" panose="020B0604020202020204" pitchFamily="34" charset="0"/>
              <a:buChar char="•"/>
            </a:pPr>
            <a:endParaRPr lang="en-US" sz="400" dirty="0">
              <a:latin typeface="+mj-lt"/>
            </a:endParaRPr>
          </a:p>
        </p:txBody>
      </p:sp>
      <p:sp>
        <p:nvSpPr>
          <p:cNvPr id="4" name="object 5">
            <a:extLst>
              <a:ext uri="{FF2B5EF4-FFF2-40B4-BE49-F238E27FC236}">
                <a16:creationId xmlns:a16="http://schemas.microsoft.com/office/drawing/2014/main" id="{0994CFE4-0825-40B4-B0E7-7DD468EA171C}"/>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extLst>
      <p:ext uri="{BB962C8B-B14F-4D97-AF65-F5344CB8AC3E}">
        <p14:creationId xmlns:p14="http://schemas.microsoft.com/office/powerpoint/2010/main" val="31311555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2D81A-17B2-4E83-9811-9D2331DE3976}"/>
              </a:ext>
            </a:extLst>
          </p:cNvPr>
          <p:cNvSpPr>
            <a:spLocks noGrp="1"/>
          </p:cNvSpPr>
          <p:nvPr>
            <p:ph type="title"/>
          </p:nvPr>
        </p:nvSpPr>
        <p:spPr>
          <a:xfrm>
            <a:off x="215900" y="249428"/>
            <a:ext cx="8712200" cy="307777"/>
          </a:xfrm>
        </p:spPr>
        <p:txBody>
          <a:bodyPr/>
          <a:lstStyle/>
          <a:p>
            <a:r>
              <a:rPr lang="en-US" dirty="0"/>
              <a:t> </a:t>
            </a:r>
          </a:p>
        </p:txBody>
      </p:sp>
      <p:sp>
        <p:nvSpPr>
          <p:cNvPr id="3" name="TextBox 2">
            <a:extLst>
              <a:ext uri="{FF2B5EF4-FFF2-40B4-BE49-F238E27FC236}">
                <a16:creationId xmlns:a16="http://schemas.microsoft.com/office/drawing/2014/main" id="{C8D351BC-8C09-4510-9CC1-5A1E110F1E0B}"/>
              </a:ext>
            </a:extLst>
          </p:cNvPr>
          <p:cNvSpPr txBox="1"/>
          <p:nvPr/>
        </p:nvSpPr>
        <p:spPr>
          <a:xfrm>
            <a:off x="457200" y="832273"/>
            <a:ext cx="7924800" cy="4524315"/>
          </a:xfrm>
          <a:prstGeom prst="rect">
            <a:avLst/>
          </a:prstGeom>
          <a:noFill/>
        </p:spPr>
        <p:txBody>
          <a:bodyPr wrap="square" rtlCol="0">
            <a:spAutoFit/>
          </a:bodyPr>
          <a:lstStyle/>
          <a:p>
            <a:endParaRPr lang="en-US" sz="2400" b="1" dirty="0"/>
          </a:p>
          <a:p>
            <a:r>
              <a:rPr lang="en-US" sz="2400" b="1" dirty="0"/>
              <a:t>Question 1: </a:t>
            </a:r>
          </a:p>
          <a:p>
            <a:r>
              <a:rPr lang="en-US" sz="2400" b="1" dirty="0"/>
              <a:t>What documentation is required for lab qualification?</a:t>
            </a:r>
          </a:p>
          <a:p>
            <a:endParaRPr lang="en-US" sz="2400" b="1" dirty="0"/>
          </a:p>
          <a:p>
            <a:r>
              <a:rPr lang="en-US" sz="2400" b="1" dirty="0"/>
              <a:t>Question 2: </a:t>
            </a:r>
          </a:p>
          <a:p>
            <a:r>
              <a:rPr lang="en-US" sz="2400" b="1" dirty="0"/>
              <a:t>What should be done with the tested samples upon completion of CFAT?</a:t>
            </a:r>
          </a:p>
          <a:p>
            <a:endParaRPr lang="en-US" sz="2400" b="1" dirty="0"/>
          </a:p>
          <a:p>
            <a:r>
              <a:rPr lang="en-US" sz="2400" b="1" dirty="0"/>
              <a:t>Question 3: </a:t>
            </a:r>
          </a:p>
          <a:p>
            <a:r>
              <a:rPr lang="en-US" sz="2400" b="1" dirty="0"/>
              <a:t>What information should you include in report section 4.5: Conclusions?</a:t>
            </a:r>
          </a:p>
          <a:p>
            <a:endParaRPr lang="en-US" sz="2400" b="1" dirty="0"/>
          </a:p>
        </p:txBody>
      </p:sp>
      <p:sp>
        <p:nvSpPr>
          <p:cNvPr id="4" name="AutoShape 2" descr="Image result for clipart for tests and quizzes">
            <a:extLst>
              <a:ext uri="{FF2B5EF4-FFF2-40B4-BE49-F238E27FC236}">
                <a16:creationId xmlns:a16="http://schemas.microsoft.com/office/drawing/2014/main" id="{58A70DD9-507D-4709-91DE-CF22DD34683A}"/>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4" descr="Image result for clipart for tests and quizzes">
            <a:extLst>
              <a:ext uri="{FF2B5EF4-FFF2-40B4-BE49-F238E27FC236}">
                <a16:creationId xmlns:a16="http://schemas.microsoft.com/office/drawing/2014/main" id="{86E4E31B-B8D8-4EBC-89DD-DDBCF01EA90E}"/>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 name="AutoShape 8" descr="Image result for clipart for tests and quizzes">
            <a:extLst>
              <a:ext uri="{FF2B5EF4-FFF2-40B4-BE49-F238E27FC236}">
                <a16:creationId xmlns:a16="http://schemas.microsoft.com/office/drawing/2014/main" id="{DC5809C4-0914-4899-9ADC-FDD48399B525}"/>
              </a:ext>
            </a:extLst>
          </p:cNvPr>
          <p:cNvSpPr>
            <a:spLocks noChangeAspect="1" noChangeArrowheads="1"/>
          </p:cNvSpPr>
          <p:nvPr/>
        </p:nvSpPr>
        <p:spPr bwMode="auto">
          <a:xfrm>
            <a:off x="4724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5" name="object 5">
            <a:extLst>
              <a:ext uri="{FF2B5EF4-FFF2-40B4-BE49-F238E27FC236}">
                <a16:creationId xmlns:a16="http://schemas.microsoft.com/office/drawing/2014/main" id="{51913A46-41C8-4127-80A5-689DCF400144}"/>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pic>
        <p:nvPicPr>
          <p:cNvPr id="16" name="Picture 15">
            <a:extLst>
              <a:ext uri="{FF2B5EF4-FFF2-40B4-BE49-F238E27FC236}">
                <a16:creationId xmlns:a16="http://schemas.microsoft.com/office/drawing/2014/main" id="{0325258B-4C76-4ACE-9DFF-ED606F2C30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1" y="152401"/>
            <a:ext cx="2438399" cy="838199"/>
          </a:xfrm>
          <a:prstGeom prst="rect">
            <a:avLst/>
          </a:prstGeom>
        </p:spPr>
      </p:pic>
    </p:spTree>
    <p:extLst>
      <p:ext uri="{BB962C8B-B14F-4D97-AF65-F5344CB8AC3E}">
        <p14:creationId xmlns:p14="http://schemas.microsoft.com/office/powerpoint/2010/main" val="24174039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0837" y="541401"/>
            <a:ext cx="4646930" cy="423545"/>
          </a:xfrm>
          <a:prstGeom prst="rect">
            <a:avLst/>
          </a:prstGeom>
        </p:spPr>
        <p:txBody>
          <a:bodyPr vert="horz" wrap="square" lIns="0" tIns="0" rIns="0" bIns="0" rtlCol="0">
            <a:spAutoFit/>
          </a:bodyPr>
          <a:lstStyle/>
          <a:p>
            <a:pPr marL="12700">
              <a:lnSpc>
                <a:spcPts val="3329"/>
              </a:lnSpc>
            </a:pPr>
            <a:r>
              <a:rPr sz="2800" b="1" spc="-30" dirty="0">
                <a:solidFill>
                  <a:srgbClr val="3C5578"/>
                </a:solidFill>
                <a:latin typeface="Arial"/>
                <a:cs typeface="Arial"/>
              </a:rPr>
              <a:t>CDR</a:t>
            </a:r>
            <a:r>
              <a:rPr sz="2800" b="1" spc="-20" dirty="0">
                <a:solidFill>
                  <a:srgbClr val="3C5578"/>
                </a:solidFill>
                <a:latin typeface="Arial"/>
                <a:cs typeface="Arial"/>
              </a:rPr>
              <a:t>L</a:t>
            </a:r>
            <a:r>
              <a:rPr sz="2800" b="1" spc="-140" dirty="0">
                <a:solidFill>
                  <a:srgbClr val="3C5578"/>
                </a:solidFill>
                <a:latin typeface="Arial"/>
                <a:cs typeface="Arial"/>
              </a:rPr>
              <a:t> </a:t>
            </a:r>
            <a:r>
              <a:rPr lang="en-US" sz="2800" b="1" spc="-30" dirty="0">
                <a:solidFill>
                  <a:srgbClr val="3C5578"/>
                </a:solidFill>
                <a:latin typeface="Arial"/>
                <a:cs typeface="Arial"/>
              </a:rPr>
              <a:t>E003</a:t>
            </a:r>
            <a:r>
              <a:rPr sz="2800" b="1" spc="15" dirty="0">
                <a:solidFill>
                  <a:srgbClr val="3C5578"/>
                </a:solidFill>
                <a:latin typeface="Arial"/>
                <a:cs typeface="Arial"/>
              </a:rPr>
              <a:t> </a:t>
            </a:r>
            <a:r>
              <a:rPr sz="2800" b="1" spc="-20" dirty="0">
                <a:solidFill>
                  <a:srgbClr val="3C5578"/>
                </a:solidFill>
                <a:latin typeface="Arial"/>
                <a:cs typeface="Arial"/>
              </a:rPr>
              <a:t>–</a:t>
            </a:r>
            <a:r>
              <a:rPr sz="2800" b="1" spc="-5" dirty="0">
                <a:solidFill>
                  <a:srgbClr val="3C5578"/>
                </a:solidFill>
                <a:latin typeface="Arial"/>
                <a:cs typeface="Arial"/>
              </a:rPr>
              <a:t> </a:t>
            </a:r>
            <a:r>
              <a:rPr sz="2800" b="1" spc="-20" dirty="0">
                <a:solidFill>
                  <a:srgbClr val="3C5578"/>
                </a:solidFill>
                <a:latin typeface="Arial"/>
                <a:cs typeface="Arial"/>
              </a:rPr>
              <a:t>MI</a:t>
            </a:r>
            <a:r>
              <a:rPr sz="2800" b="1" spc="-30" dirty="0">
                <a:solidFill>
                  <a:srgbClr val="3C5578"/>
                </a:solidFill>
                <a:latin typeface="Arial"/>
                <a:cs typeface="Arial"/>
              </a:rPr>
              <a:t>SC</a:t>
            </a:r>
            <a:r>
              <a:rPr sz="2800" b="1" spc="-10" dirty="0">
                <a:solidFill>
                  <a:srgbClr val="3C5578"/>
                </a:solidFill>
                <a:latin typeface="Arial"/>
                <a:cs typeface="Arial"/>
              </a:rPr>
              <a:t>.</a:t>
            </a:r>
            <a:r>
              <a:rPr sz="2800" b="1" spc="15" dirty="0">
                <a:solidFill>
                  <a:srgbClr val="3C5578"/>
                </a:solidFill>
                <a:latin typeface="Arial"/>
                <a:cs typeface="Arial"/>
              </a:rPr>
              <a:t> </a:t>
            </a:r>
            <a:r>
              <a:rPr sz="2800" b="1" spc="-30" dirty="0">
                <a:solidFill>
                  <a:srgbClr val="3C5578"/>
                </a:solidFill>
                <a:latin typeface="Arial"/>
                <a:cs typeface="Arial"/>
              </a:rPr>
              <a:t>NOTE</a:t>
            </a:r>
            <a:r>
              <a:rPr sz="2800" b="1" spc="-20" dirty="0">
                <a:solidFill>
                  <a:srgbClr val="3C5578"/>
                </a:solidFill>
                <a:latin typeface="Arial"/>
                <a:cs typeface="Arial"/>
              </a:rPr>
              <a:t>S</a:t>
            </a:r>
            <a:endParaRPr sz="2800" dirty="0">
              <a:latin typeface="Arial"/>
              <a:cs typeface="Arial"/>
            </a:endParaRPr>
          </a:p>
        </p:txBody>
      </p:sp>
      <p:sp>
        <p:nvSpPr>
          <p:cNvPr id="12" name="object 12"/>
          <p:cNvSpPr txBox="1"/>
          <p:nvPr/>
        </p:nvSpPr>
        <p:spPr>
          <a:xfrm>
            <a:off x="523748" y="1130323"/>
            <a:ext cx="8435340" cy="4038734"/>
          </a:xfrm>
          <a:prstGeom prst="rect">
            <a:avLst/>
          </a:prstGeom>
        </p:spPr>
        <p:txBody>
          <a:bodyPr vert="horz" wrap="square" lIns="0" tIns="0" rIns="0" bIns="0" rtlCol="0">
            <a:spAutoFit/>
          </a:bodyPr>
          <a:lstStyle/>
          <a:p>
            <a:pPr marL="298450" marR="1771650" indent="-285750">
              <a:lnSpc>
                <a:spcPts val="2880"/>
              </a:lnSpc>
              <a:buFont typeface="Arial" panose="020B0604020202020204" pitchFamily="34" charset="0"/>
              <a:buChar char="•"/>
            </a:pPr>
            <a:r>
              <a:rPr sz="1400" spc="-10" dirty="0">
                <a:latin typeface="Arial"/>
                <a:cs typeface="Arial"/>
              </a:rPr>
              <a:t>U</a:t>
            </a:r>
            <a:r>
              <a:rPr sz="1400" spc="-5" dirty="0">
                <a:latin typeface="Arial"/>
                <a:cs typeface="Arial"/>
              </a:rPr>
              <a:t>p</a:t>
            </a:r>
            <a:r>
              <a:rPr sz="1400" dirty="0">
                <a:latin typeface="Arial"/>
                <a:cs typeface="Arial"/>
              </a:rPr>
              <a:t>load</a:t>
            </a:r>
            <a:r>
              <a:rPr lang="en-US" sz="1400" dirty="0">
                <a:latin typeface="Arial"/>
                <a:cs typeface="Arial"/>
              </a:rPr>
              <a:t> the</a:t>
            </a:r>
            <a:r>
              <a:rPr sz="1400" spc="-35" dirty="0">
                <a:latin typeface="Arial"/>
                <a:cs typeface="Arial"/>
              </a:rPr>
              <a:t> </a:t>
            </a:r>
            <a:r>
              <a:rPr sz="1400" spc="5" dirty="0">
                <a:latin typeface="Arial"/>
                <a:cs typeface="Arial"/>
              </a:rPr>
              <a:t>t</a:t>
            </a:r>
            <a:r>
              <a:rPr sz="1400" dirty="0">
                <a:latin typeface="Arial"/>
                <a:cs typeface="Arial"/>
              </a:rPr>
              <a:t>e</a:t>
            </a:r>
            <a:r>
              <a:rPr sz="1400" spc="5" dirty="0">
                <a:latin typeface="Arial"/>
                <a:cs typeface="Arial"/>
              </a:rPr>
              <a:t>s</a:t>
            </a:r>
            <a:r>
              <a:rPr sz="1400" dirty="0">
                <a:latin typeface="Arial"/>
                <a:cs typeface="Arial"/>
              </a:rPr>
              <a:t>t</a:t>
            </a:r>
            <a:r>
              <a:rPr sz="1400" spc="-25" dirty="0">
                <a:latin typeface="Arial"/>
                <a:cs typeface="Arial"/>
              </a:rPr>
              <a:t> </a:t>
            </a:r>
            <a:r>
              <a:rPr lang="en-US" sz="1400" spc="-25" dirty="0">
                <a:latin typeface="Arial"/>
                <a:cs typeface="Arial"/>
              </a:rPr>
              <a:t>report</a:t>
            </a:r>
            <a:r>
              <a:rPr sz="1400" spc="-20" dirty="0">
                <a:latin typeface="Arial"/>
                <a:cs typeface="Arial"/>
              </a:rPr>
              <a:t> </a:t>
            </a:r>
            <a:r>
              <a:rPr sz="1400" dirty="0">
                <a:latin typeface="Arial"/>
                <a:cs typeface="Arial"/>
              </a:rPr>
              <a:t>a</a:t>
            </a:r>
            <a:r>
              <a:rPr sz="1400" spc="-5" dirty="0">
                <a:latin typeface="Arial"/>
                <a:cs typeface="Arial"/>
              </a:rPr>
              <a:t>n</a:t>
            </a:r>
            <a:r>
              <a:rPr sz="1400" dirty="0">
                <a:latin typeface="Arial"/>
                <a:cs typeface="Arial"/>
              </a:rPr>
              <a:t>d</a:t>
            </a:r>
            <a:r>
              <a:rPr sz="1400" spc="-20" dirty="0">
                <a:latin typeface="Arial"/>
                <a:cs typeface="Arial"/>
              </a:rPr>
              <a:t> </a:t>
            </a:r>
            <a:r>
              <a:rPr sz="1400" spc="5" dirty="0">
                <a:latin typeface="Arial"/>
                <a:cs typeface="Arial"/>
              </a:rPr>
              <a:t>s</a:t>
            </a:r>
            <a:r>
              <a:rPr sz="1400" dirty="0">
                <a:latin typeface="Arial"/>
                <a:cs typeface="Arial"/>
              </a:rPr>
              <a:t>u</a:t>
            </a:r>
            <a:r>
              <a:rPr sz="1400" spc="-5" dirty="0">
                <a:latin typeface="Arial"/>
                <a:cs typeface="Arial"/>
              </a:rPr>
              <a:t>p</a:t>
            </a:r>
            <a:r>
              <a:rPr sz="1400" dirty="0">
                <a:latin typeface="Arial"/>
                <a:cs typeface="Arial"/>
              </a:rPr>
              <a:t>por</a:t>
            </a:r>
            <a:r>
              <a:rPr sz="1400" spc="5" dirty="0">
                <a:latin typeface="Arial"/>
                <a:cs typeface="Arial"/>
              </a:rPr>
              <a:t>t</a:t>
            </a:r>
            <a:r>
              <a:rPr sz="1400" dirty="0">
                <a:latin typeface="Arial"/>
                <a:cs typeface="Arial"/>
              </a:rPr>
              <a:t>ing</a:t>
            </a:r>
            <a:r>
              <a:rPr sz="1400" spc="-55" dirty="0">
                <a:latin typeface="Arial"/>
                <a:cs typeface="Arial"/>
              </a:rPr>
              <a:t> </a:t>
            </a:r>
            <a:r>
              <a:rPr sz="1400" dirty="0">
                <a:latin typeface="Arial"/>
                <a:cs typeface="Arial"/>
              </a:rPr>
              <a:t>do</a:t>
            </a:r>
            <a:r>
              <a:rPr sz="1400" spc="5" dirty="0">
                <a:latin typeface="Arial"/>
                <a:cs typeface="Arial"/>
              </a:rPr>
              <a:t>c</a:t>
            </a:r>
            <a:r>
              <a:rPr sz="1400" spc="-5" dirty="0">
                <a:latin typeface="Arial"/>
                <a:cs typeface="Arial"/>
              </a:rPr>
              <a:t>u</a:t>
            </a:r>
            <a:r>
              <a:rPr sz="1400" spc="-10" dirty="0">
                <a:latin typeface="Arial"/>
                <a:cs typeface="Arial"/>
              </a:rPr>
              <a:t>m</a:t>
            </a:r>
            <a:r>
              <a:rPr sz="1400" dirty="0">
                <a:latin typeface="Arial"/>
                <a:cs typeface="Arial"/>
              </a:rPr>
              <a:t>e</a:t>
            </a:r>
            <a:r>
              <a:rPr sz="1400" spc="-5" dirty="0">
                <a:latin typeface="Arial"/>
                <a:cs typeface="Arial"/>
              </a:rPr>
              <a:t>n</a:t>
            </a:r>
            <a:r>
              <a:rPr sz="1400" spc="5" dirty="0">
                <a:latin typeface="Arial"/>
                <a:cs typeface="Arial"/>
              </a:rPr>
              <a:t>t</a:t>
            </a:r>
            <a:r>
              <a:rPr sz="1400" spc="-5" dirty="0">
                <a:latin typeface="Arial"/>
                <a:cs typeface="Arial"/>
              </a:rPr>
              <a:t>a</a:t>
            </a:r>
            <a:r>
              <a:rPr sz="1400" spc="-10" dirty="0">
                <a:latin typeface="Arial"/>
                <a:cs typeface="Arial"/>
              </a:rPr>
              <a:t>t</a:t>
            </a:r>
            <a:r>
              <a:rPr sz="1400" dirty="0">
                <a:latin typeface="Arial"/>
                <a:cs typeface="Arial"/>
              </a:rPr>
              <a:t>i</a:t>
            </a:r>
            <a:r>
              <a:rPr sz="1400" spc="-5" dirty="0">
                <a:latin typeface="Arial"/>
                <a:cs typeface="Arial"/>
              </a:rPr>
              <a:t>o</a:t>
            </a:r>
            <a:r>
              <a:rPr sz="1400" dirty="0">
                <a:latin typeface="Arial"/>
                <a:cs typeface="Arial"/>
              </a:rPr>
              <a:t>n</a:t>
            </a:r>
            <a:r>
              <a:rPr sz="1400" spc="-55" dirty="0">
                <a:latin typeface="Arial"/>
                <a:cs typeface="Arial"/>
              </a:rPr>
              <a:t> </a:t>
            </a:r>
            <a:r>
              <a:rPr sz="1400" spc="5" dirty="0">
                <a:latin typeface="Arial"/>
                <a:cs typeface="Arial"/>
              </a:rPr>
              <a:t>t</a:t>
            </a:r>
            <a:r>
              <a:rPr sz="1400" dirty="0">
                <a:latin typeface="Arial"/>
                <a:cs typeface="Arial"/>
              </a:rPr>
              <a:t>o</a:t>
            </a:r>
            <a:r>
              <a:rPr sz="1400" spc="-20" dirty="0">
                <a:latin typeface="Arial"/>
                <a:cs typeface="Arial"/>
              </a:rPr>
              <a:t> </a:t>
            </a:r>
            <a:r>
              <a:rPr sz="1400" spc="-10" dirty="0">
                <a:latin typeface="Arial"/>
                <a:cs typeface="Arial"/>
              </a:rPr>
              <a:t>FT</a:t>
            </a:r>
            <a:r>
              <a:rPr sz="1400" dirty="0">
                <a:latin typeface="Arial"/>
                <a:cs typeface="Arial"/>
              </a:rPr>
              <a:t>P</a:t>
            </a:r>
            <a:r>
              <a:rPr sz="1400" spc="-30" dirty="0">
                <a:latin typeface="Arial"/>
                <a:cs typeface="Arial"/>
              </a:rPr>
              <a:t> </a:t>
            </a:r>
            <a:r>
              <a:rPr sz="1400" dirty="0">
                <a:latin typeface="Arial"/>
                <a:cs typeface="Arial"/>
              </a:rPr>
              <a:t>–</a:t>
            </a:r>
            <a:r>
              <a:rPr sz="1400" spc="-5" dirty="0">
                <a:latin typeface="Arial"/>
                <a:cs typeface="Arial"/>
              </a:rPr>
              <a:t> </a:t>
            </a:r>
            <a:r>
              <a:rPr sz="1400" dirty="0">
                <a:latin typeface="Arial"/>
                <a:cs typeface="Arial"/>
              </a:rPr>
              <a:t>do</a:t>
            </a:r>
            <a:r>
              <a:rPr sz="1400" spc="-20" dirty="0">
                <a:latin typeface="Arial"/>
                <a:cs typeface="Arial"/>
              </a:rPr>
              <a:t> </a:t>
            </a:r>
            <a:r>
              <a:rPr sz="1400" dirty="0">
                <a:latin typeface="Arial"/>
                <a:cs typeface="Arial"/>
              </a:rPr>
              <a:t>n</a:t>
            </a:r>
            <a:r>
              <a:rPr sz="1400" spc="-5" dirty="0">
                <a:latin typeface="Arial"/>
                <a:cs typeface="Arial"/>
              </a:rPr>
              <a:t>o</a:t>
            </a:r>
            <a:r>
              <a:rPr sz="1400" dirty="0">
                <a:latin typeface="Arial"/>
                <a:cs typeface="Arial"/>
              </a:rPr>
              <a:t>t</a:t>
            </a:r>
            <a:r>
              <a:rPr sz="1400" spc="-15" dirty="0">
                <a:latin typeface="Arial"/>
                <a:cs typeface="Arial"/>
              </a:rPr>
              <a:t> </a:t>
            </a:r>
            <a:r>
              <a:rPr sz="1400" spc="5" dirty="0">
                <a:latin typeface="Arial"/>
                <a:cs typeface="Arial"/>
              </a:rPr>
              <a:t>s</a:t>
            </a:r>
            <a:r>
              <a:rPr sz="1400" dirty="0">
                <a:latin typeface="Arial"/>
                <a:cs typeface="Arial"/>
              </a:rPr>
              <a:t>e</a:t>
            </a:r>
            <a:r>
              <a:rPr sz="1400" spc="-5" dirty="0">
                <a:latin typeface="Arial"/>
                <a:cs typeface="Arial"/>
              </a:rPr>
              <a:t>n</a:t>
            </a:r>
            <a:r>
              <a:rPr sz="1400" dirty="0">
                <a:latin typeface="Arial"/>
                <a:cs typeface="Arial"/>
              </a:rPr>
              <a:t>d</a:t>
            </a:r>
            <a:r>
              <a:rPr sz="1400" spc="-30" dirty="0">
                <a:latin typeface="Arial"/>
                <a:cs typeface="Arial"/>
              </a:rPr>
              <a:t> </a:t>
            </a:r>
            <a:r>
              <a:rPr sz="1400" spc="5" dirty="0">
                <a:latin typeface="Arial"/>
                <a:cs typeface="Arial"/>
              </a:rPr>
              <a:t>t</a:t>
            </a:r>
            <a:r>
              <a:rPr sz="1400" spc="-5" dirty="0">
                <a:latin typeface="Arial"/>
                <a:cs typeface="Arial"/>
              </a:rPr>
              <a:t>h</a:t>
            </a:r>
            <a:r>
              <a:rPr sz="1400" dirty="0">
                <a:latin typeface="Arial"/>
                <a:cs typeface="Arial"/>
              </a:rPr>
              <a:t>r</a:t>
            </a:r>
            <a:r>
              <a:rPr sz="1400" spc="-5" dirty="0">
                <a:latin typeface="Arial"/>
                <a:cs typeface="Arial"/>
              </a:rPr>
              <a:t>o</a:t>
            </a:r>
            <a:r>
              <a:rPr sz="1400" dirty="0">
                <a:latin typeface="Arial"/>
                <a:cs typeface="Arial"/>
              </a:rPr>
              <a:t>ugh</a:t>
            </a:r>
            <a:r>
              <a:rPr lang="en-US" sz="1400" spc="-45" dirty="0">
                <a:latin typeface="Arial"/>
                <a:cs typeface="Arial"/>
              </a:rPr>
              <a:t> e</a:t>
            </a:r>
            <a:r>
              <a:rPr sz="1400" spc="-10" dirty="0">
                <a:latin typeface="Arial"/>
                <a:cs typeface="Arial"/>
              </a:rPr>
              <a:t>m</a:t>
            </a:r>
            <a:r>
              <a:rPr sz="1400" dirty="0">
                <a:latin typeface="Arial"/>
                <a:cs typeface="Arial"/>
              </a:rPr>
              <a:t>ail.</a:t>
            </a:r>
            <a:br>
              <a:rPr lang="en-US" sz="1400" dirty="0">
                <a:latin typeface="Arial"/>
                <a:cs typeface="Arial"/>
              </a:rPr>
            </a:br>
            <a:endParaRPr lang="en-US" sz="1400" dirty="0">
              <a:latin typeface="Arial"/>
              <a:cs typeface="Arial"/>
            </a:endParaRPr>
          </a:p>
          <a:p>
            <a:pPr marL="298450" marR="1771650" indent="-285750">
              <a:lnSpc>
                <a:spcPts val="2880"/>
              </a:lnSpc>
              <a:buFont typeface="Arial" panose="020B0604020202020204" pitchFamily="34" charset="0"/>
              <a:buChar char="•"/>
            </a:pPr>
            <a:r>
              <a:rPr sz="1400" dirty="0">
                <a:latin typeface="Arial"/>
                <a:cs typeface="Arial"/>
              </a:rPr>
              <a:t>S</a:t>
            </a:r>
            <a:r>
              <a:rPr sz="1400" spc="-5" dirty="0">
                <a:latin typeface="Arial"/>
                <a:cs typeface="Arial"/>
              </a:rPr>
              <a:t>e</a:t>
            </a:r>
            <a:r>
              <a:rPr sz="1400" dirty="0">
                <a:latin typeface="Arial"/>
                <a:cs typeface="Arial"/>
              </a:rPr>
              <a:t>nd</a:t>
            </a:r>
            <a:r>
              <a:rPr sz="1400" spc="-30" dirty="0">
                <a:latin typeface="Arial"/>
                <a:cs typeface="Arial"/>
              </a:rPr>
              <a:t> </a:t>
            </a:r>
            <a:r>
              <a:rPr sz="1400" spc="-5" dirty="0">
                <a:latin typeface="Arial"/>
                <a:cs typeface="Arial"/>
              </a:rPr>
              <a:t>a</a:t>
            </a:r>
            <a:r>
              <a:rPr sz="1400" dirty="0">
                <a:latin typeface="Arial"/>
                <a:cs typeface="Arial"/>
              </a:rPr>
              <a:t>n</a:t>
            </a:r>
            <a:r>
              <a:rPr sz="1400" spc="-10" dirty="0">
                <a:latin typeface="Arial"/>
                <a:cs typeface="Arial"/>
              </a:rPr>
              <a:t> </a:t>
            </a:r>
            <a:r>
              <a:rPr sz="1400" dirty="0">
                <a:latin typeface="Arial"/>
                <a:cs typeface="Arial"/>
              </a:rPr>
              <a:t>e</a:t>
            </a:r>
            <a:r>
              <a:rPr sz="1400" spc="-10" dirty="0">
                <a:latin typeface="Arial"/>
                <a:cs typeface="Arial"/>
              </a:rPr>
              <a:t>m</a:t>
            </a:r>
            <a:r>
              <a:rPr sz="1400" dirty="0">
                <a:latin typeface="Arial"/>
                <a:cs typeface="Arial"/>
              </a:rPr>
              <a:t>ail</a:t>
            </a:r>
            <a:r>
              <a:rPr sz="1400" spc="-20" dirty="0">
                <a:latin typeface="Arial"/>
                <a:cs typeface="Arial"/>
              </a:rPr>
              <a:t> </a:t>
            </a:r>
            <a:r>
              <a:rPr sz="1400" spc="5" dirty="0">
                <a:latin typeface="Arial"/>
                <a:cs typeface="Arial"/>
              </a:rPr>
              <a:t>t</a:t>
            </a:r>
            <a:r>
              <a:rPr sz="1400" dirty="0">
                <a:latin typeface="Arial"/>
                <a:cs typeface="Arial"/>
              </a:rPr>
              <a:t>o</a:t>
            </a:r>
            <a:r>
              <a:rPr sz="1400" spc="-20" dirty="0">
                <a:latin typeface="Arial"/>
                <a:cs typeface="Arial"/>
              </a:rPr>
              <a:t> </a:t>
            </a:r>
            <a:r>
              <a:rPr lang="en-US" sz="1400" spc="5" dirty="0">
                <a:latin typeface="Arial"/>
                <a:cs typeface="Arial"/>
              </a:rPr>
              <a:t>your AQE and </a:t>
            </a:r>
            <a:r>
              <a:rPr sz="1400" spc="-10" dirty="0">
                <a:latin typeface="Arial"/>
                <a:cs typeface="Arial"/>
              </a:rPr>
              <a:t>C</a:t>
            </a:r>
            <a:r>
              <a:rPr sz="1400" spc="-80" dirty="0">
                <a:latin typeface="Arial"/>
                <a:cs typeface="Arial"/>
              </a:rPr>
              <a:t>F</a:t>
            </a:r>
            <a:r>
              <a:rPr sz="1400" spc="-110" dirty="0">
                <a:latin typeface="Arial"/>
                <a:cs typeface="Arial"/>
              </a:rPr>
              <a:t>A</a:t>
            </a:r>
            <a:r>
              <a:rPr sz="1400" dirty="0">
                <a:latin typeface="Arial"/>
                <a:cs typeface="Arial"/>
              </a:rPr>
              <a:t>T</a:t>
            </a:r>
            <a:r>
              <a:rPr sz="1400" spc="-35" dirty="0">
                <a:latin typeface="Arial"/>
                <a:cs typeface="Arial"/>
              </a:rPr>
              <a:t> </a:t>
            </a:r>
            <a:r>
              <a:rPr lang="en-US" sz="1400" spc="5" dirty="0">
                <a:latin typeface="Arial"/>
                <a:cs typeface="Arial"/>
              </a:rPr>
              <a:t>coordinator</a:t>
            </a:r>
            <a:r>
              <a:rPr sz="1400" spc="-25" dirty="0">
                <a:latin typeface="Arial"/>
                <a:cs typeface="Arial"/>
              </a:rPr>
              <a:t> </a:t>
            </a:r>
            <a:r>
              <a:rPr sz="1400" spc="5" dirty="0">
                <a:latin typeface="Arial"/>
                <a:cs typeface="Arial"/>
              </a:rPr>
              <a:t>t</a:t>
            </a:r>
            <a:r>
              <a:rPr sz="1400" dirty="0">
                <a:latin typeface="Arial"/>
                <a:cs typeface="Arial"/>
              </a:rPr>
              <a:t>o</a:t>
            </a:r>
            <a:r>
              <a:rPr sz="1400" spc="-20" dirty="0">
                <a:latin typeface="Arial"/>
                <a:cs typeface="Arial"/>
              </a:rPr>
              <a:t> </a:t>
            </a:r>
            <a:r>
              <a:rPr sz="1400" spc="-5" dirty="0">
                <a:latin typeface="Arial"/>
                <a:cs typeface="Arial"/>
              </a:rPr>
              <a:t>d</a:t>
            </a:r>
            <a:r>
              <a:rPr sz="1400" dirty="0">
                <a:latin typeface="Arial"/>
                <a:cs typeface="Arial"/>
              </a:rPr>
              <a:t>o</a:t>
            </a:r>
            <a:r>
              <a:rPr sz="1400" spc="-20" dirty="0">
                <a:latin typeface="Arial"/>
                <a:cs typeface="Arial"/>
              </a:rPr>
              <a:t>w</a:t>
            </a:r>
            <a:r>
              <a:rPr sz="1400" dirty="0">
                <a:latin typeface="Arial"/>
                <a:cs typeface="Arial"/>
              </a:rPr>
              <a:t>nl</a:t>
            </a:r>
            <a:r>
              <a:rPr sz="1400" spc="-5" dirty="0">
                <a:latin typeface="Arial"/>
                <a:cs typeface="Arial"/>
              </a:rPr>
              <a:t>o</a:t>
            </a:r>
            <a:r>
              <a:rPr sz="1400" dirty="0">
                <a:latin typeface="Arial"/>
                <a:cs typeface="Arial"/>
              </a:rPr>
              <a:t>ad</a:t>
            </a:r>
            <a:r>
              <a:rPr sz="1400" spc="-20" dirty="0">
                <a:latin typeface="Arial"/>
                <a:cs typeface="Arial"/>
              </a:rPr>
              <a:t> </a:t>
            </a:r>
            <a:r>
              <a:rPr sz="1400" dirty="0">
                <a:latin typeface="Arial"/>
                <a:cs typeface="Arial"/>
              </a:rPr>
              <a:t>and</a:t>
            </a:r>
            <a:r>
              <a:rPr sz="1400" spc="-20" dirty="0">
                <a:latin typeface="Arial"/>
                <a:cs typeface="Arial"/>
              </a:rPr>
              <a:t> </a:t>
            </a:r>
            <a:r>
              <a:rPr sz="1400" dirty="0">
                <a:latin typeface="Arial"/>
                <a:cs typeface="Arial"/>
              </a:rPr>
              <a:t>re</a:t>
            </a:r>
            <a:r>
              <a:rPr sz="1400" spc="-20" dirty="0">
                <a:latin typeface="Arial"/>
                <a:cs typeface="Arial"/>
              </a:rPr>
              <a:t>v</a:t>
            </a:r>
            <a:r>
              <a:rPr sz="1400" dirty="0">
                <a:latin typeface="Arial"/>
                <a:cs typeface="Arial"/>
              </a:rPr>
              <a:t>iew</a:t>
            </a:r>
            <a:r>
              <a:rPr lang="en-US" sz="1400" dirty="0">
                <a:latin typeface="Arial"/>
                <a:cs typeface="Arial"/>
              </a:rPr>
              <a:t>.</a:t>
            </a:r>
            <a:br>
              <a:rPr lang="en-US" sz="1400" dirty="0">
                <a:latin typeface="Arial"/>
                <a:cs typeface="Arial"/>
              </a:rPr>
            </a:br>
            <a:endParaRPr lang="en-US" sz="1400" dirty="0">
              <a:latin typeface="Arial"/>
              <a:cs typeface="Arial"/>
            </a:endParaRPr>
          </a:p>
          <a:p>
            <a:pPr marL="298450" marR="1771650" indent="-285750">
              <a:lnSpc>
                <a:spcPts val="2880"/>
              </a:lnSpc>
              <a:buFont typeface="Arial" panose="020B0604020202020204" pitchFamily="34" charset="0"/>
              <a:buChar char="•"/>
            </a:pPr>
            <a:r>
              <a:rPr lang="en-US" sz="1400" dirty="0">
                <a:latin typeface="Arial"/>
                <a:cs typeface="Arial"/>
              </a:rPr>
              <a:t>The only PPAP Documentation that should be included is that which verifies the parts are in compliance with the other, general print notes of the drawing.  MSA’s, Control Plans, PFMEA, DFMEA, and any other APQP documentation are not required to be included in the report, but will need to be included in your PPAP level 3.  Some examples of necessary documentation for this would include material or paint certifications if they are referenced on the drawing.</a:t>
            </a:r>
            <a:endParaRPr sz="1400" dirty="0">
              <a:latin typeface="Arial"/>
              <a:cs typeface="Arial"/>
            </a:endParaRPr>
          </a:p>
        </p:txBody>
      </p:sp>
      <p:sp>
        <p:nvSpPr>
          <p:cNvPr id="13" name="object 13"/>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cSld>
  <p:clrMapOvr>
    <a:masterClrMapping/>
  </p:clrMapOvr>
  <p:transition spd="slow">
    <p:split orient="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676400"/>
            <a:ext cx="8712200" cy="2831544"/>
          </a:xfrm>
        </p:spPr>
        <p:txBody>
          <a:bodyPr/>
          <a:lstStyle/>
          <a:p>
            <a:pPr algn="ctr"/>
            <a:r>
              <a:rPr lang="en-US" sz="8800" dirty="0"/>
              <a:t>QUESTIONS</a:t>
            </a:r>
            <a:br>
              <a:rPr lang="en-US" sz="8800" dirty="0"/>
            </a:br>
            <a:r>
              <a:rPr lang="en-US" sz="9600" dirty="0"/>
              <a:t>?</a:t>
            </a:r>
          </a:p>
        </p:txBody>
      </p:sp>
      <p:sp>
        <p:nvSpPr>
          <p:cNvPr id="3" name="object 5">
            <a:extLst>
              <a:ext uri="{FF2B5EF4-FFF2-40B4-BE49-F238E27FC236}">
                <a16:creationId xmlns:a16="http://schemas.microsoft.com/office/drawing/2014/main" id="{5D22A93C-715E-4E38-A84B-AC4E810D3F31}"/>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extLst>
      <p:ext uri="{BB962C8B-B14F-4D97-AF65-F5344CB8AC3E}">
        <p14:creationId xmlns:p14="http://schemas.microsoft.com/office/powerpoint/2010/main" val="34408160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C0EACC7-983A-4215-B38B-AB9E543C5D4C}"/>
              </a:ext>
            </a:extLst>
          </p:cNvPr>
          <p:cNvSpPr txBox="1"/>
          <p:nvPr/>
        </p:nvSpPr>
        <p:spPr>
          <a:xfrm>
            <a:off x="609600" y="337066"/>
            <a:ext cx="4800600" cy="523220"/>
          </a:xfrm>
          <a:prstGeom prst="rect">
            <a:avLst/>
          </a:prstGeom>
          <a:noFill/>
        </p:spPr>
        <p:txBody>
          <a:bodyPr wrap="square" rtlCol="0">
            <a:spAutoFit/>
          </a:bodyPr>
          <a:lstStyle/>
          <a:p>
            <a:r>
              <a:rPr lang="en-US" sz="2800" u="sng" dirty="0">
                <a:solidFill>
                  <a:schemeClr val="tx2"/>
                </a:solidFill>
              </a:rPr>
              <a:t>Welcome to CFAT Training </a:t>
            </a:r>
          </a:p>
        </p:txBody>
      </p:sp>
      <p:sp>
        <p:nvSpPr>
          <p:cNvPr id="4" name="TextBox 3">
            <a:extLst>
              <a:ext uri="{FF2B5EF4-FFF2-40B4-BE49-F238E27FC236}">
                <a16:creationId xmlns:a16="http://schemas.microsoft.com/office/drawing/2014/main" id="{96543EB1-8DF4-4B3F-8805-CE4ADE07B9F8}"/>
              </a:ext>
            </a:extLst>
          </p:cNvPr>
          <p:cNvSpPr txBox="1"/>
          <p:nvPr/>
        </p:nvSpPr>
        <p:spPr>
          <a:xfrm>
            <a:off x="609600" y="1066800"/>
            <a:ext cx="7772400" cy="1323439"/>
          </a:xfrm>
          <a:prstGeom prst="rect">
            <a:avLst/>
          </a:prstGeom>
          <a:noFill/>
        </p:spPr>
        <p:txBody>
          <a:bodyPr wrap="square" rtlCol="0">
            <a:spAutoFit/>
          </a:bodyPr>
          <a:lstStyle/>
          <a:p>
            <a:r>
              <a:rPr lang="en-US" sz="4000" dirty="0"/>
              <a:t>Pay ATTENTION: You will be quizzed throughout this presentation</a:t>
            </a:r>
          </a:p>
        </p:txBody>
      </p:sp>
      <p:pic>
        <p:nvPicPr>
          <p:cNvPr id="5" name="Picture 4">
            <a:extLst>
              <a:ext uri="{FF2B5EF4-FFF2-40B4-BE49-F238E27FC236}">
                <a16:creationId xmlns:a16="http://schemas.microsoft.com/office/drawing/2014/main" id="{1170B1C0-51A9-4D75-9EEC-A1841017646A}"/>
              </a:ext>
            </a:extLst>
          </p:cNvPr>
          <p:cNvPicPr>
            <a:picLocks noChangeAspect="1"/>
          </p:cNvPicPr>
          <p:nvPr/>
        </p:nvPicPr>
        <p:blipFill>
          <a:blip r:embed="rId2"/>
          <a:stretch>
            <a:fillRect/>
          </a:stretch>
        </p:blipFill>
        <p:spPr>
          <a:xfrm>
            <a:off x="2286000" y="2390239"/>
            <a:ext cx="3505200" cy="3529993"/>
          </a:xfrm>
          <a:prstGeom prst="rect">
            <a:avLst/>
          </a:prstGeom>
        </p:spPr>
      </p:pic>
      <p:sp>
        <p:nvSpPr>
          <p:cNvPr id="6" name="object 5">
            <a:extLst>
              <a:ext uri="{FF2B5EF4-FFF2-40B4-BE49-F238E27FC236}">
                <a16:creationId xmlns:a16="http://schemas.microsoft.com/office/drawing/2014/main" id="{685403AC-FC6D-43A5-9F69-BA647B41352E}"/>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extLst>
      <p:ext uri="{BB962C8B-B14F-4D97-AF65-F5344CB8AC3E}">
        <p14:creationId xmlns:p14="http://schemas.microsoft.com/office/powerpoint/2010/main" val="793669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523220"/>
          </a:xfrm>
          <a:prstGeom prst="rect">
            <a:avLst/>
          </a:prstGeom>
          <a:noFill/>
        </p:spPr>
        <p:txBody>
          <a:bodyPr wrap="square" rtlCol="0">
            <a:spAutoFit/>
          </a:bodyPr>
          <a:lstStyle/>
          <a:p>
            <a:r>
              <a:rPr lang="en-US" sz="2800" b="1" u="sng" dirty="0">
                <a:solidFill>
                  <a:schemeClr val="tx2"/>
                </a:solidFill>
              </a:rPr>
              <a:t>Timing and Submission of Reports</a:t>
            </a:r>
          </a:p>
        </p:txBody>
      </p:sp>
      <p:sp>
        <p:nvSpPr>
          <p:cNvPr id="3" name="TextBox 2"/>
          <p:cNvSpPr txBox="1"/>
          <p:nvPr/>
        </p:nvSpPr>
        <p:spPr>
          <a:xfrm>
            <a:off x="271604" y="914400"/>
            <a:ext cx="8382000" cy="3262432"/>
          </a:xfrm>
          <a:prstGeom prst="rect">
            <a:avLst/>
          </a:prstGeom>
          <a:noFill/>
        </p:spPr>
        <p:txBody>
          <a:bodyPr wrap="square" rtlCol="0">
            <a:spAutoFit/>
          </a:bodyPr>
          <a:lstStyle/>
          <a:p>
            <a:pPr marL="285750" indent="-285750">
              <a:buFont typeface="Arial" panose="020B0604020202020204" pitchFamily="34" charset="0"/>
              <a:buChar char="•"/>
            </a:pPr>
            <a:r>
              <a:rPr lang="en-US" sz="2800" b="1" dirty="0"/>
              <a:t>Submitting Documents:</a:t>
            </a:r>
          </a:p>
          <a:p>
            <a:pPr marL="742950" lvl="1" indent="-285750">
              <a:buFont typeface="Arial" panose="020B0604020202020204" pitchFamily="34" charset="0"/>
              <a:buChar char="•"/>
            </a:pPr>
            <a:r>
              <a:rPr lang="en-US" sz="2400" dirty="0"/>
              <a:t>All documents are submitted through the </a:t>
            </a:r>
            <a:r>
              <a:rPr lang="en-US" sz="2400" b="1" dirty="0"/>
              <a:t>Oshkosh FTP site. DO NOT EMAIL! </a:t>
            </a:r>
          </a:p>
          <a:p>
            <a:pPr marL="285750" indent="-285750">
              <a:buFont typeface="Arial" panose="020B0604020202020204" pitchFamily="34" charset="0"/>
              <a:buChar char="•"/>
            </a:pPr>
            <a:r>
              <a:rPr lang="en-US" sz="2800" b="1" dirty="0"/>
              <a:t>Timing</a:t>
            </a:r>
            <a:r>
              <a:rPr lang="en-US" sz="3200" b="1" dirty="0"/>
              <a:t>: </a:t>
            </a:r>
          </a:p>
          <a:p>
            <a:pPr marL="742950" lvl="1" indent="-285750">
              <a:buFont typeface="Arial" panose="020B0604020202020204" pitchFamily="34" charset="0"/>
              <a:buChar char="•"/>
            </a:pPr>
            <a:r>
              <a:rPr lang="en-US" sz="2400" dirty="0"/>
              <a:t>Test reports must be submitted within 20 days of completion of a CFAT test. </a:t>
            </a:r>
          </a:p>
          <a:p>
            <a:pPr marL="742950" lvl="1" indent="-285750">
              <a:buFont typeface="Arial" panose="020B0604020202020204" pitchFamily="34" charset="0"/>
              <a:buChar char="•"/>
            </a:pPr>
            <a:endParaRPr lang="en-US" sz="3200" b="1" dirty="0"/>
          </a:p>
          <a:p>
            <a:pPr marL="285750" indent="-285750">
              <a:buFont typeface="Arial" panose="020B0604020202020204" pitchFamily="34" charset="0"/>
              <a:buChar char="•"/>
            </a:pPr>
            <a:endParaRPr lang="en-US" dirty="0"/>
          </a:p>
        </p:txBody>
      </p:sp>
      <p:sp>
        <p:nvSpPr>
          <p:cNvPr id="4" name="object 5">
            <a:extLst>
              <a:ext uri="{FF2B5EF4-FFF2-40B4-BE49-F238E27FC236}">
                <a16:creationId xmlns:a16="http://schemas.microsoft.com/office/drawing/2014/main" id="{9787BCF8-EA59-4A76-B2BC-FA68DB533D49}"/>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extLst>
      <p:ext uri="{BB962C8B-B14F-4D97-AF65-F5344CB8AC3E}">
        <p14:creationId xmlns:p14="http://schemas.microsoft.com/office/powerpoint/2010/main" val="4242317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D7B166F-D14B-456D-8BED-AE34F7F4D7D8}"/>
              </a:ext>
            </a:extLst>
          </p:cNvPr>
          <p:cNvPicPr>
            <a:picLocks noChangeAspect="1"/>
          </p:cNvPicPr>
          <p:nvPr/>
        </p:nvPicPr>
        <p:blipFill>
          <a:blip r:embed="rId3"/>
          <a:stretch>
            <a:fillRect/>
          </a:stretch>
        </p:blipFill>
        <p:spPr>
          <a:xfrm>
            <a:off x="533400" y="1086292"/>
            <a:ext cx="4609524" cy="3885714"/>
          </a:xfrm>
          <a:prstGeom prst="rect">
            <a:avLst/>
          </a:prstGeom>
        </p:spPr>
      </p:pic>
      <p:sp>
        <p:nvSpPr>
          <p:cNvPr id="11" name="object 11"/>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z="2800" spc="15" dirty="0"/>
              <a:t> </a:t>
            </a:r>
            <a:r>
              <a:rPr sz="2800" spc="-30" dirty="0"/>
              <a:t>CDR</a:t>
            </a:r>
            <a:r>
              <a:rPr sz="2800" spc="-20" dirty="0"/>
              <a:t>L</a:t>
            </a:r>
            <a:r>
              <a:rPr sz="2800" spc="-140" dirty="0"/>
              <a:t> </a:t>
            </a:r>
            <a:r>
              <a:rPr lang="en-US" sz="2800" spc="-30" dirty="0"/>
              <a:t>E003</a:t>
            </a:r>
            <a:r>
              <a:rPr sz="2800" spc="15" dirty="0"/>
              <a:t> </a:t>
            </a:r>
            <a:r>
              <a:rPr sz="2800" spc="-30" dirty="0"/>
              <a:t>C</a:t>
            </a:r>
            <a:r>
              <a:rPr sz="2800" spc="-180" dirty="0"/>
              <a:t>F</a:t>
            </a:r>
            <a:r>
              <a:rPr sz="2800" spc="-235" dirty="0"/>
              <a:t>A</a:t>
            </a:r>
            <a:r>
              <a:rPr sz="2800" spc="-20" dirty="0"/>
              <a:t>T</a:t>
            </a:r>
            <a:r>
              <a:rPr sz="2800" spc="30" dirty="0"/>
              <a:t> </a:t>
            </a:r>
            <a:r>
              <a:rPr lang="en-US" sz="2800" spc="-30" dirty="0"/>
              <a:t>Report</a:t>
            </a:r>
            <a:r>
              <a:rPr lang="en-US" sz="2800" spc="-20" dirty="0"/>
              <a:t>: Page 1 (Cover) </a:t>
            </a:r>
            <a:endParaRPr sz="2800" dirty="0"/>
          </a:p>
        </p:txBody>
      </p:sp>
      <p:sp>
        <p:nvSpPr>
          <p:cNvPr id="18" name="object 18"/>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3" name="TextBox 2"/>
          <p:cNvSpPr txBox="1"/>
          <p:nvPr/>
        </p:nvSpPr>
        <p:spPr>
          <a:xfrm>
            <a:off x="952452" y="2250764"/>
            <a:ext cx="228600" cy="261610"/>
          </a:xfrm>
          <a:prstGeom prst="rect">
            <a:avLst/>
          </a:prstGeom>
          <a:solidFill>
            <a:srgbClr val="FFFF00"/>
          </a:solidFill>
          <a:ln w="19050">
            <a:solidFill>
              <a:srgbClr val="FFC000"/>
            </a:solidFill>
          </a:ln>
        </p:spPr>
        <p:txBody>
          <a:bodyPr wrap="square" rtlCol="0">
            <a:spAutoFit/>
          </a:bodyPr>
          <a:lstStyle/>
          <a:p>
            <a:r>
              <a:rPr lang="en-US" sz="1100" b="1" dirty="0"/>
              <a:t>A</a:t>
            </a:r>
          </a:p>
        </p:txBody>
      </p:sp>
      <p:sp>
        <p:nvSpPr>
          <p:cNvPr id="19" name="TextBox 18"/>
          <p:cNvSpPr txBox="1"/>
          <p:nvPr/>
        </p:nvSpPr>
        <p:spPr>
          <a:xfrm>
            <a:off x="428385" y="2574472"/>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20" name="TextBox 19"/>
          <p:cNvSpPr txBox="1"/>
          <p:nvPr/>
        </p:nvSpPr>
        <p:spPr>
          <a:xfrm>
            <a:off x="542685" y="2881901"/>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sp>
        <p:nvSpPr>
          <p:cNvPr id="21" name="TextBox 20"/>
          <p:cNvSpPr txBox="1"/>
          <p:nvPr/>
        </p:nvSpPr>
        <p:spPr>
          <a:xfrm>
            <a:off x="1095247" y="3166277"/>
            <a:ext cx="228600" cy="261610"/>
          </a:xfrm>
          <a:prstGeom prst="rect">
            <a:avLst/>
          </a:prstGeom>
          <a:solidFill>
            <a:srgbClr val="FFFF00"/>
          </a:solidFill>
          <a:ln w="19050">
            <a:solidFill>
              <a:srgbClr val="FFC000"/>
            </a:solidFill>
          </a:ln>
        </p:spPr>
        <p:txBody>
          <a:bodyPr wrap="square" rtlCol="0">
            <a:spAutoFit/>
          </a:bodyPr>
          <a:lstStyle/>
          <a:p>
            <a:r>
              <a:rPr lang="en-US" sz="1100" b="1" dirty="0"/>
              <a:t>D</a:t>
            </a:r>
          </a:p>
        </p:txBody>
      </p:sp>
      <p:sp>
        <p:nvSpPr>
          <p:cNvPr id="22" name="TextBox 21"/>
          <p:cNvSpPr txBox="1"/>
          <p:nvPr/>
        </p:nvSpPr>
        <p:spPr>
          <a:xfrm>
            <a:off x="150137" y="3423641"/>
            <a:ext cx="228600" cy="261610"/>
          </a:xfrm>
          <a:prstGeom prst="rect">
            <a:avLst/>
          </a:prstGeom>
          <a:solidFill>
            <a:srgbClr val="FFFF00"/>
          </a:solidFill>
          <a:ln w="19050">
            <a:solidFill>
              <a:srgbClr val="FFC000"/>
            </a:solidFill>
          </a:ln>
        </p:spPr>
        <p:txBody>
          <a:bodyPr wrap="square" rtlCol="0">
            <a:spAutoFit/>
          </a:bodyPr>
          <a:lstStyle/>
          <a:p>
            <a:r>
              <a:rPr lang="en-US" sz="1100" b="1" dirty="0"/>
              <a:t>E</a:t>
            </a:r>
          </a:p>
        </p:txBody>
      </p:sp>
      <p:sp>
        <p:nvSpPr>
          <p:cNvPr id="23" name="TextBox 22"/>
          <p:cNvSpPr txBox="1"/>
          <p:nvPr/>
        </p:nvSpPr>
        <p:spPr>
          <a:xfrm>
            <a:off x="381000" y="3714489"/>
            <a:ext cx="228600" cy="261610"/>
          </a:xfrm>
          <a:prstGeom prst="rect">
            <a:avLst/>
          </a:prstGeom>
          <a:solidFill>
            <a:srgbClr val="FFFF00"/>
          </a:solidFill>
          <a:ln w="19050">
            <a:solidFill>
              <a:srgbClr val="FFC000"/>
            </a:solidFill>
          </a:ln>
        </p:spPr>
        <p:txBody>
          <a:bodyPr wrap="square" rtlCol="0">
            <a:spAutoFit/>
          </a:bodyPr>
          <a:lstStyle/>
          <a:p>
            <a:r>
              <a:rPr lang="en-US" sz="1100" b="1" dirty="0"/>
              <a:t>F</a:t>
            </a:r>
          </a:p>
        </p:txBody>
      </p:sp>
      <p:sp>
        <p:nvSpPr>
          <p:cNvPr id="24" name="TextBox 23"/>
          <p:cNvSpPr txBox="1"/>
          <p:nvPr/>
        </p:nvSpPr>
        <p:spPr>
          <a:xfrm>
            <a:off x="419100" y="4023444"/>
            <a:ext cx="228600" cy="261610"/>
          </a:xfrm>
          <a:prstGeom prst="rect">
            <a:avLst/>
          </a:prstGeom>
          <a:solidFill>
            <a:srgbClr val="FFFF00"/>
          </a:solidFill>
          <a:ln w="19050">
            <a:solidFill>
              <a:srgbClr val="FFC000"/>
            </a:solidFill>
          </a:ln>
        </p:spPr>
        <p:txBody>
          <a:bodyPr wrap="square" rtlCol="0">
            <a:spAutoFit/>
          </a:bodyPr>
          <a:lstStyle/>
          <a:p>
            <a:r>
              <a:rPr lang="en-US" sz="1100" b="1" dirty="0"/>
              <a:t>G</a:t>
            </a:r>
          </a:p>
        </p:txBody>
      </p:sp>
      <p:sp>
        <p:nvSpPr>
          <p:cNvPr id="4" name="TextBox 3"/>
          <p:cNvSpPr txBox="1"/>
          <p:nvPr/>
        </p:nvSpPr>
        <p:spPr>
          <a:xfrm>
            <a:off x="5244417" y="973719"/>
            <a:ext cx="3810000" cy="5262979"/>
          </a:xfrm>
          <a:prstGeom prst="rect">
            <a:avLst/>
          </a:prstGeom>
          <a:noFill/>
        </p:spPr>
        <p:txBody>
          <a:bodyPr wrap="square" rtlCol="0">
            <a:spAutoFit/>
          </a:bodyPr>
          <a:lstStyle/>
          <a:p>
            <a:pPr marL="342900" indent="-342900">
              <a:buAutoNum type="alphaUcPeriod"/>
            </a:pPr>
            <a:r>
              <a:rPr lang="en-US" sz="1600" dirty="0">
                <a:latin typeface="+mj-lt"/>
              </a:rPr>
              <a:t>Enter the part number exactly as listed on the drawing</a:t>
            </a:r>
          </a:p>
          <a:p>
            <a:pPr marL="342900" indent="-342900">
              <a:buAutoNum type="alphaUcPeriod"/>
            </a:pPr>
            <a:r>
              <a:rPr lang="en-US" sz="1600" dirty="0">
                <a:latin typeface="+mj-lt"/>
              </a:rPr>
              <a:t>Enter the revision level of the part.</a:t>
            </a:r>
          </a:p>
          <a:p>
            <a:pPr marL="342900" indent="-342900">
              <a:buAutoNum type="alphaUcPeriod"/>
            </a:pPr>
            <a:r>
              <a:rPr lang="en-US" sz="1600" dirty="0">
                <a:latin typeface="+mj-lt"/>
              </a:rPr>
              <a:t>Enter the part description as listed on the drawing</a:t>
            </a:r>
          </a:p>
          <a:p>
            <a:pPr marL="342900" indent="-342900">
              <a:buAutoNum type="alphaUcPeriod"/>
            </a:pPr>
            <a:r>
              <a:rPr lang="en-US" sz="1600" dirty="0">
                <a:latin typeface="+mj-lt"/>
              </a:rPr>
              <a:t>Enter your company name</a:t>
            </a:r>
          </a:p>
          <a:p>
            <a:pPr marL="342900" indent="-342900">
              <a:buAutoNum type="alphaUcPeriod"/>
            </a:pPr>
            <a:r>
              <a:rPr lang="en-US" sz="1600" dirty="0">
                <a:latin typeface="+mj-lt"/>
              </a:rPr>
              <a:t>Enter your supplier manufacturing cage code ID.  If any third-party test facilities were utilized, please include these as well </a:t>
            </a:r>
          </a:p>
          <a:p>
            <a:pPr marL="400050" indent="-400050">
              <a:buAutoNum type="romanLcPeriod"/>
            </a:pPr>
            <a:r>
              <a:rPr lang="en-US" sz="1600" dirty="0">
                <a:latin typeface="+mj-lt"/>
              </a:rPr>
              <a:t>Five digit alphanumeric code</a:t>
            </a:r>
          </a:p>
          <a:p>
            <a:pPr marL="400050" indent="-400050">
              <a:buFontTx/>
              <a:buAutoNum type="romanLcPeriod"/>
            </a:pPr>
            <a:r>
              <a:rPr lang="en-US" sz="1600" dirty="0">
                <a:latin typeface="+mj-lt"/>
                <a:cs typeface="Arial"/>
                <a:hlinkClick r:id="rId4"/>
              </a:rPr>
              <a:t>https://cage.dla.mil/</a:t>
            </a:r>
            <a:endParaRPr lang="en-US" sz="1600" dirty="0">
              <a:latin typeface="+mj-lt"/>
              <a:cs typeface="Arial"/>
            </a:endParaRPr>
          </a:p>
          <a:p>
            <a:pPr marL="342900" indent="-342900">
              <a:buAutoNum type="alphaUcPeriod" startAt="6"/>
            </a:pPr>
            <a:r>
              <a:rPr lang="en-US" sz="1600" dirty="0">
                <a:latin typeface="+mj-lt"/>
                <a:cs typeface="Arial"/>
              </a:rPr>
              <a:t>Enter the PO number that was issued with CFAT testing language</a:t>
            </a:r>
          </a:p>
          <a:p>
            <a:pPr marL="342900" indent="-342900">
              <a:buAutoNum type="alphaUcPeriod" startAt="6"/>
            </a:pPr>
            <a:r>
              <a:rPr lang="en-US" sz="1600" dirty="0">
                <a:latin typeface="+mj-lt"/>
              </a:rPr>
              <a:t>Include the start and end dates on which testing occurred</a:t>
            </a:r>
          </a:p>
          <a:p>
            <a:pPr marL="342900" indent="-342900">
              <a:buAutoNum type="alphaUcPeriod" startAt="6"/>
            </a:pPr>
            <a:r>
              <a:rPr lang="en-US" sz="1600" dirty="0">
                <a:latin typeface="+mj-lt"/>
                <a:cs typeface="Arial"/>
              </a:rPr>
              <a:t>Contract and Clin numbers should remain as they are on the template</a:t>
            </a:r>
          </a:p>
          <a:p>
            <a:pPr marL="342900" indent="-342900">
              <a:buAutoNum type="alphaUcPeriod" startAt="6"/>
            </a:pPr>
            <a:r>
              <a:rPr lang="en-US" sz="1600" dirty="0">
                <a:latin typeface="+mj-lt"/>
                <a:cs typeface="Arial"/>
              </a:rPr>
              <a:t>Report numbers will be supplied to you by your CFAT coordinator</a:t>
            </a:r>
          </a:p>
          <a:p>
            <a:pPr marL="342900" indent="-342900">
              <a:buAutoNum type="alphaUcPeriod" startAt="6"/>
            </a:pPr>
            <a:endParaRPr lang="en-US" sz="1600" dirty="0">
              <a:latin typeface="Arial"/>
              <a:cs typeface="Arial"/>
            </a:endParaRPr>
          </a:p>
        </p:txBody>
      </p:sp>
      <p:sp>
        <p:nvSpPr>
          <p:cNvPr id="14" name="TextBox 13">
            <a:extLst>
              <a:ext uri="{FF2B5EF4-FFF2-40B4-BE49-F238E27FC236}">
                <a16:creationId xmlns:a16="http://schemas.microsoft.com/office/drawing/2014/main" id="{0EEDB777-526C-4F1B-B589-1D733692B0DC}"/>
              </a:ext>
            </a:extLst>
          </p:cNvPr>
          <p:cNvSpPr txBox="1"/>
          <p:nvPr/>
        </p:nvSpPr>
        <p:spPr>
          <a:xfrm>
            <a:off x="952452" y="4343400"/>
            <a:ext cx="228600" cy="261610"/>
          </a:xfrm>
          <a:prstGeom prst="rect">
            <a:avLst/>
          </a:prstGeom>
          <a:solidFill>
            <a:srgbClr val="FFFF00"/>
          </a:solidFill>
          <a:ln w="19050">
            <a:solidFill>
              <a:srgbClr val="FFC000"/>
            </a:solidFill>
          </a:ln>
        </p:spPr>
        <p:txBody>
          <a:bodyPr wrap="square" rtlCol="0">
            <a:spAutoFit/>
          </a:bodyPr>
          <a:lstStyle/>
          <a:p>
            <a:r>
              <a:rPr lang="en-US" sz="1100" b="1" dirty="0"/>
              <a:t>H</a:t>
            </a:r>
          </a:p>
        </p:txBody>
      </p:sp>
      <p:sp>
        <p:nvSpPr>
          <p:cNvPr id="15" name="TextBox 14">
            <a:extLst>
              <a:ext uri="{FF2B5EF4-FFF2-40B4-BE49-F238E27FC236}">
                <a16:creationId xmlns:a16="http://schemas.microsoft.com/office/drawing/2014/main" id="{B87F2670-32D6-48EA-B37E-E0F601AEE5B2}"/>
              </a:ext>
            </a:extLst>
          </p:cNvPr>
          <p:cNvSpPr txBox="1"/>
          <p:nvPr/>
        </p:nvSpPr>
        <p:spPr>
          <a:xfrm>
            <a:off x="2209800" y="4687313"/>
            <a:ext cx="228600" cy="261610"/>
          </a:xfrm>
          <a:prstGeom prst="rect">
            <a:avLst/>
          </a:prstGeom>
          <a:solidFill>
            <a:srgbClr val="FFFF00"/>
          </a:solidFill>
          <a:ln w="19050">
            <a:solidFill>
              <a:srgbClr val="FFC000"/>
            </a:solidFill>
          </a:ln>
        </p:spPr>
        <p:txBody>
          <a:bodyPr wrap="square" rtlCol="0">
            <a:spAutoFit/>
          </a:bodyPr>
          <a:lstStyle/>
          <a:p>
            <a:r>
              <a:rPr lang="en-US" sz="1100" b="1" dirty="0"/>
              <a:t>I</a:t>
            </a:r>
          </a:p>
        </p:txBody>
      </p:sp>
    </p:spTree>
  </p:cSld>
  <p:clrMapOvr>
    <a:masterClrMapping/>
  </p:clrMapOvr>
  <p:transition spd="slow">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11"/>
          <p:cNvSpPr txBox="1">
            <a:spLocks noGrp="1"/>
          </p:cNvSpPr>
          <p:nvPr>
            <p:ph type="title"/>
          </p:nvPr>
        </p:nvSpPr>
        <p:spPr>
          <a:xfrm>
            <a:off x="76200" y="249428"/>
            <a:ext cx="8851900" cy="430887"/>
          </a:xfrm>
          <a:prstGeom prst="rect">
            <a:avLst/>
          </a:prstGeom>
        </p:spPr>
        <p:txBody>
          <a:bodyPr vert="horz" wrap="square" lIns="0" tIns="0" rIns="0" bIns="0" rtlCol="0">
            <a:spAutoFit/>
          </a:bodyPr>
          <a:lstStyle/>
          <a:p>
            <a:pPr marL="12700">
              <a:lnSpc>
                <a:spcPct val="100000"/>
              </a:lnSpc>
            </a:pPr>
            <a:r>
              <a:rPr sz="2800" spc="15" dirty="0"/>
              <a:t> </a:t>
            </a:r>
            <a:r>
              <a:rPr sz="2800" spc="-30" dirty="0"/>
              <a:t>CDR</a:t>
            </a:r>
            <a:r>
              <a:rPr sz="2800" spc="-20" dirty="0"/>
              <a:t>L</a:t>
            </a:r>
            <a:r>
              <a:rPr sz="2800" spc="-140" dirty="0"/>
              <a:t> </a:t>
            </a:r>
            <a:r>
              <a:rPr lang="en-US" sz="2800" spc="-30" dirty="0"/>
              <a:t>E003</a:t>
            </a:r>
            <a:r>
              <a:rPr sz="2800" spc="15" dirty="0"/>
              <a:t> </a:t>
            </a:r>
            <a:r>
              <a:rPr sz="2800" spc="-30" dirty="0"/>
              <a:t>C</a:t>
            </a:r>
            <a:r>
              <a:rPr sz="2800" spc="-180" dirty="0"/>
              <a:t>F</a:t>
            </a:r>
            <a:r>
              <a:rPr sz="2800" spc="-235" dirty="0"/>
              <a:t>A</a:t>
            </a:r>
            <a:r>
              <a:rPr sz="2800" spc="-20" dirty="0"/>
              <a:t>T</a:t>
            </a:r>
            <a:r>
              <a:rPr sz="2800" spc="30" dirty="0"/>
              <a:t> </a:t>
            </a:r>
            <a:r>
              <a:rPr lang="en-US" sz="2800" spc="30" dirty="0"/>
              <a:t>Report</a:t>
            </a:r>
            <a:r>
              <a:rPr lang="en-US" sz="2800" spc="-20" dirty="0"/>
              <a:t>: Page 1 </a:t>
            </a:r>
            <a:r>
              <a:rPr lang="en-US" spc="-20" dirty="0"/>
              <a:t>(Cover Example) </a:t>
            </a:r>
            <a:endParaRPr dirty="0"/>
          </a:p>
        </p:txBody>
      </p:sp>
      <p:pic>
        <p:nvPicPr>
          <p:cNvPr id="3" name="Picture 2">
            <a:extLst>
              <a:ext uri="{FF2B5EF4-FFF2-40B4-BE49-F238E27FC236}">
                <a16:creationId xmlns:a16="http://schemas.microsoft.com/office/drawing/2014/main" id="{1280B86D-F847-4AC4-9985-A2C90221E59C}"/>
              </a:ext>
            </a:extLst>
          </p:cNvPr>
          <p:cNvPicPr>
            <a:picLocks noChangeAspect="1"/>
          </p:cNvPicPr>
          <p:nvPr/>
        </p:nvPicPr>
        <p:blipFill>
          <a:blip r:embed="rId2"/>
          <a:stretch>
            <a:fillRect/>
          </a:stretch>
        </p:blipFill>
        <p:spPr>
          <a:xfrm>
            <a:off x="1647825" y="762000"/>
            <a:ext cx="5848350" cy="4747615"/>
          </a:xfrm>
          <a:prstGeom prst="rect">
            <a:avLst/>
          </a:prstGeom>
        </p:spPr>
      </p:pic>
      <p:sp>
        <p:nvSpPr>
          <p:cNvPr id="5" name="object 5">
            <a:extLst>
              <a:ext uri="{FF2B5EF4-FFF2-40B4-BE49-F238E27FC236}">
                <a16:creationId xmlns:a16="http://schemas.microsoft.com/office/drawing/2014/main" id="{77ABFAA1-3441-4E17-8B72-8082CF0E51C9}"/>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extLst>
      <p:ext uri="{BB962C8B-B14F-4D97-AF65-F5344CB8AC3E}">
        <p14:creationId xmlns:p14="http://schemas.microsoft.com/office/powerpoint/2010/main" val="4119656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EB27F1-9538-4A3B-985D-FCF4C3C7270C}"/>
              </a:ext>
            </a:extLst>
          </p:cNvPr>
          <p:cNvPicPr>
            <a:picLocks noChangeAspect="1"/>
          </p:cNvPicPr>
          <p:nvPr/>
        </p:nvPicPr>
        <p:blipFill>
          <a:blip r:embed="rId2"/>
          <a:stretch>
            <a:fillRect/>
          </a:stretch>
        </p:blipFill>
        <p:spPr>
          <a:xfrm>
            <a:off x="100068" y="685800"/>
            <a:ext cx="4422268" cy="5224234"/>
          </a:xfrm>
          <a:prstGeom prst="rect">
            <a:avLst/>
          </a:prstGeom>
        </p:spPr>
      </p:pic>
      <p:sp>
        <p:nvSpPr>
          <p:cNvPr id="2" name="Title 1"/>
          <p:cNvSpPr>
            <a:spLocks noGrp="1"/>
          </p:cNvSpPr>
          <p:nvPr>
            <p:ph type="title"/>
          </p:nvPr>
        </p:nvSpPr>
        <p:spPr>
          <a:xfrm>
            <a:off x="215900" y="249428"/>
            <a:ext cx="8712200" cy="307777"/>
          </a:xfrm>
        </p:spPr>
        <p:txBody>
          <a:bodyPr/>
          <a:lstStyle/>
          <a:p>
            <a:r>
              <a:rPr lang="en-US" dirty="0"/>
              <a:t> CDRL E003 Report: Page 2 </a:t>
            </a:r>
          </a:p>
        </p:txBody>
      </p:sp>
      <p:sp>
        <p:nvSpPr>
          <p:cNvPr id="5" name="TextBox 4"/>
          <p:cNvSpPr txBox="1"/>
          <p:nvPr/>
        </p:nvSpPr>
        <p:spPr>
          <a:xfrm>
            <a:off x="2196902" y="1219200"/>
            <a:ext cx="228600" cy="261610"/>
          </a:xfrm>
          <a:prstGeom prst="rect">
            <a:avLst/>
          </a:prstGeom>
          <a:solidFill>
            <a:srgbClr val="FFFF00"/>
          </a:solidFill>
          <a:ln w="19050">
            <a:solidFill>
              <a:srgbClr val="FFC000"/>
            </a:solidFill>
          </a:ln>
        </p:spPr>
        <p:txBody>
          <a:bodyPr wrap="square" rtlCol="0">
            <a:spAutoFit/>
          </a:bodyPr>
          <a:lstStyle/>
          <a:p>
            <a:r>
              <a:rPr lang="en-US" sz="1100" b="1" dirty="0"/>
              <a:t>A</a:t>
            </a:r>
          </a:p>
        </p:txBody>
      </p:sp>
      <p:sp>
        <p:nvSpPr>
          <p:cNvPr id="4" name="TextBox 3"/>
          <p:cNvSpPr txBox="1"/>
          <p:nvPr/>
        </p:nvSpPr>
        <p:spPr>
          <a:xfrm>
            <a:off x="4876800" y="990600"/>
            <a:ext cx="4114800" cy="3693319"/>
          </a:xfrm>
          <a:prstGeom prst="rect">
            <a:avLst/>
          </a:prstGeom>
          <a:noFill/>
        </p:spPr>
        <p:txBody>
          <a:bodyPr wrap="square" rtlCol="0">
            <a:spAutoFit/>
          </a:bodyPr>
          <a:lstStyle/>
          <a:p>
            <a:pPr marL="342900" indent="-342900">
              <a:buAutoNum type="alphaUcPeriod"/>
            </a:pPr>
            <a:r>
              <a:rPr lang="en-US" dirty="0"/>
              <a:t>Insert the revision level (first 01), date, and initial revision for the first submission. If revisions or corrections need to be made, state the next revision (02, 03, </a:t>
            </a:r>
            <a:r>
              <a:rPr lang="en-US" dirty="0" err="1"/>
              <a:t>etc</a:t>
            </a:r>
            <a:r>
              <a:rPr lang="en-US" dirty="0"/>
              <a:t>…), date, and list revisions since the last submission. </a:t>
            </a:r>
          </a:p>
          <a:p>
            <a:pPr marL="342900" indent="-342900">
              <a:buAutoNum type="alphaUcPeriod"/>
            </a:pPr>
            <a:r>
              <a:rPr lang="en-US" dirty="0"/>
              <a:t>Type the name of the supplier’s representative for CFAT activities. </a:t>
            </a:r>
          </a:p>
          <a:p>
            <a:pPr marL="342900" indent="-342900">
              <a:buAutoNum type="alphaUcPeriod"/>
            </a:pPr>
            <a:r>
              <a:rPr lang="en-US" dirty="0"/>
              <a:t>Insert the representative’s title. </a:t>
            </a:r>
          </a:p>
          <a:p>
            <a:pPr marL="342900" indent="-342900">
              <a:buAutoNum type="alphaUcPeriod"/>
            </a:pPr>
            <a:r>
              <a:rPr lang="en-US" dirty="0"/>
              <a:t>Signature of the supplier’s representative is required.</a:t>
            </a:r>
          </a:p>
          <a:p>
            <a:pPr marL="342900" indent="-342900">
              <a:buAutoNum type="alphaUcPeriod"/>
            </a:pPr>
            <a:r>
              <a:rPr lang="en-US" dirty="0"/>
              <a:t>Insert the date the report is approved by the supplier. </a:t>
            </a:r>
          </a:p>
        </p:txBody>
      </p:sp>
      <p:sp>
        <p:nvSpPr>
          <p:cNvPr id="7" name="TextBox 6"/>
          <p:cNvSpPr txBox="1"/>
          <p:nvPr/>
        </p:nvSpPr>
        <p:spPr>
          <a:xfrm>
            <a:off x="533400" y="2989966"/>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8" name="TextBox 7"/>
          <p:cNvSpPr txBox="1"/>
          <p:nvPr/>
        </p:nvSpPr>
        <p:spPr>
          <a:xfrm>
            <a:off x="1828800" y="2968195"/>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sp>
        <p:nvSpPr>
          <p:cNvPr id="9" name="TextBox 8"/>
          <p:cNvSpPr txBox="1"/>
          <p:nvPr/>
        </p:nvSpPr>
        <p:spPr>
          <a:xfrm>
            <a:off x="2971800" y="2989966"/>
            <a:ext cx="228600" cy="261610"/>
          </a:xfrm>
          <a:prstGeom prst="rect">
            <a:avLst/>
          </a:prstGeom>
          <a:solidFill>
            <a:srgbClr val="FFFF00"/>
          </a:solidFill>
          <a:ln w="19050">
            <a:solidFill>
              <a:srgbClr val="FFC000"/>
            </a:solidFill>
          </a:ln>
        </p:spPr>
        <p:txBody>
          <a:bodyPr wrap="square" rtlCol="0">
            <a:spAutoFit/>
          </a:bodyPr>
          <a:lstStyle/>
          <a:p>
            <a:r>
              <a:rPr lang="en-US" sz="1100" b="1" dirty="0"/>
              <a:t>D</a:t>
            </a:r>
          </a:p>
        </p:txBody>
      </p:sp>
      <p:sp>
        <p:nvSpPr>
          <p:cNvPr id="10" name="TextBox 9"/>
          <p:cNvSpPr txBox="1"/>
          <p:nvPr/>
        </p:nvSpPr>
        <p:spPr>
          <a:xfrm>
            <a:off x="4038600" y="2991247"/>
            <a:ext cx="228600" cy="261610"/>
          </a:xfrm>
          <a:prstGeom prst="rect">
            <a:avLst/>
          </a:prstGeom>
          <a:solidFill>
            <a:srgbClr val="FFFF00"/>
          </a:solidFill>
          <a:ln w="19050">
            <a:solidFill>
              <a:srgbClr val="FFC000"/>
            </a:solidFill>
          </a:ln>
        </p:spPr>
        <p:txBody>
          <a:bodyPr wrap="square" rtlCol="0">
            <a:spAutoFit/>
          </a:bodyPr>
          <a:lstStyle/>
          <a:p>
            <a:r>
              <a:rPr lang="en-US" sz="1100" b="1" dirty="0"/>
              <a:t>E</a:t>
            </a:r>
          </a:p>
        </p:txBody>
      </p:sp>
      <p:sp>
        <p:nvSpPr>
          <p:cNvPr id="11" name="object 5">
            <a:extLst>
              <a:ext uri="{FF2B5EF4-FFF2-40B4-BE49-F238E27FC236}">
                <a16:creationId xmlns:a16="http://schemas.microsoft.com/office/drawing/2014/main" id="{C6F5352D-24E0-4BC2-B0C0-7A10FCED136D}"/>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extLst>
      <p:ext uri="{BB962C8B-B14F-4D97-AF65-F5344CB8AC3E}">
        <p14:creationId xmlns:p14="http://schemas.microsoft.com/office/powerpoint/2010/main" val="1107300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2B64C-EB62-4141-99E0-29CCA34AC98A}"/>
              </a:ext>
            </a:extLst>
          </p:cNvPr>
          <p:cNvSpPr>
            <a:spLocks noGrp="1"/>
          </p:cNvSpPr>
          <p:nvPr>
            <p:ph type="title"/>
          </p:nvPr>
        </p:nvSpPr>
        <p:spPr>
          <a:xfrm>
            <a:off x="215900" y="249428"/>
            <a:ext cx="8712200" cy="307777"/>
          </a:xfrm>
        </p:spPr>
        <p:txBody>
          <a:bodyPr/>
          <a:lstStyle/>
          <a:p>
            <a:r>
              <a:rPr lang="en-US" dirty="0"/>
              <a:t> CDRL E003 Report: Page 4 </a:t>
            </a:r>
          </a:p>
        </p:txBody>
      </p:sp>
      <p:sp>
        <p:nvSpPr>
          <p:cNvPr id="3" name="Text Placeholder 2">
            <a:extLst>
              <a:ext uri="{FF2B5EF4-FFF2-40B4-BE49-F238E27FC236}">
                <a16:creationId xmlns:a16="http://schemas.microsoft.com/office/drawing/2014/main" id="{B490A364-E9AC-4633-A033-CBD52D478049}"/>
              </a:ext>
            </a:extLst>
          </p:cNvPr>
          <p:cNvSpPr>
            <a:spLocks noGrp="1"/>
          </p:cNvSpPr>
          <p:nvPr>
            <p:ph type="body" idx="1"/>
          </p:nvPr>
        </p:nvSpPr>
        <p:spPr/>
        <p:txBody>
          <a:bodyPr/>
          <a:lstStyle/>
          <a:p>
            <a:endParaRPr lang="en-US" dirty="0"/>
          </a:p>
        </p:txBody>
      </p:sp>
      <p:pic>
        <p:nvPicPr>
          <p:cNvPr id="4" name="Picture 3">
            <a:extLst>
              <a:ext uri="{FF2B5EF4-FFF2-40B4-BE49-F238E27FC236}">
                <a16:creationId xmlns:a16="http://schemas.microsoft.com/office/drawing/2014/main" id="{0330F450-558C-4997-85A5-449A0C7F37BE}"/>
              </a:ext>
            </a:extLst>
          </p:cNvPr>
          <p:cNvPicPr>
            <a:picLocks noChangeAspect="1"/>
          </p:cNvPicPr>
          <p:nvPr/>
        </p:nvPicPr>
        <p:blipFill>
          <a:blip r:embed="rId2"/>
          <a:stretch>
            <a:fillRect/>
          </a:stretch>
        </p:blipFill>
        <p:spPr>
          <a:xfrm>
            <a:off x="162487" y="1223471"/>
            <a:ext cx="5257800" cy="3945727"/>
          </a:xfrm>
          <a:prstGeom prst="rect">
            <a:avLst/>
          </a:prstGeom>
        </p:spPr>
      </p:pic>
      <p:sp>
        <p:nvSpPr>
          <p:cNvPr id="5" name="TextBox 4">
            <a:extLst>
              <a:ext uri="{FF2B5EF4-FFF2-40B4-BE49-F238E27FC236}">
                <a16:creationId xmlns:a16="http://schemas.microsoft.com/office/drawing/2014/main" id="{4000882D-69BB-403F-B417-A19C41107D32}"/>
              </a:ext>
            </a:extLst>
          </p:cNvPr>
          <p:cNvSpPr txBox="1"/>
          <p:nvPr/>
        </p:nvSpPr>
        <p:spPr>
          <a:xfrm>
            <a:off x="3962400" y="838200"/>
            <a:ext cx="4495800" cy="738664"/>
          </a:xfrm>
          <a:prstGeom prst="rect">
            <a:avLst/>
          </a:prstGeom>
          <a:noFill/>
          <a:ln w="19050">
            <a:solidFill>
              <a:srgbClr val="C00000"/>
            </a:solidFill>
          </a:ln>
        </p:spPr>
        <p:txBody>
          <a:bodyPr wrap="square" rtlCol="0">
            <a:spAutoFit/>
          </a:bodyPr>
          <a:lstStyle/>
          <a:p>
            <a:pPr marL="285750" indent="-285750">
              <a:buFont typeface="Arial" panose="020B0604020202020204" pitchFamily="34" charset="0"/>
              <a:buChar char="•"/>
            </a:pPr>
            <a:r>
              <a:rPr lang="en-US" sz="1400" dirty="0">
                <a:solidFill>
                  <a:srgbClr val="C00000"/>
                </a:solidFill>
              </a:rPr>
              <a:t>Once the rest of the report is complete, please return to this page and ensure that the section titles and pages align with the rest of the report.</a:t>
            </a:r>
          </a:p>
        </p:txBody>
      </p:sp>
      <p:sp>
        <p:nvSpPr>
          <p:cNvPr id="6" name="object 5">
            <a:extLst>
              <a:ext uri="{FF2B5EF4-FFF2-40B4-BE49-F238E27FC236}">
                <a16:creationId xmlns:a16="http://schemas.microsoft.com/office/drawing/2014/main" id="{C1A9AB94-8D0A-4140-878B-C999D29D7C77}"/>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extLst>
      <p:ext uri="{BB962C8B-B14F-4D97-AF65-F5344CB8AC3E}">
        <p14:creationId xmlns:p14="http://schemas.microsoft.com/office/powerpoint/2010/main" val="3230410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5269168-6651-4054-A631-8FB349502DB2}"/>
              </a:ext>
            </a:extLst>
          </p:cNvPr>
          <p:cNvPicPr>
            <a:picLocks noChangeAspect="1"/>
          </p:cNvPicPr>
          <p:nvPr/>
        </p:nvPicPr>
        <p:blipFill>
          <a:blip r:embed="rId2"/>
          <a:stretch>
            <a:fillRect/>
          </a:stretch>
        </p:blipFill>
        <p:spPr>
          <a:xfrm>
            <a:off x="183151" y="747240"/>
            <a:ext cx="5628571" cy="3390476"/>
          </a:xfrm>
          <a:prstGeom prst="rect">
            <a:avLst/>
          </a:prstGeom>
        </p:spPr>
      </p:pic>
      <p:sp>
        <p:nvSpPr>
          <p:cNvPr id="2" name="Title 1"/>
          <p:cNvSpPr>
            <a:spLocks noGrp="1"/>
          </p:cNvSpPr>
          <p:nvPr>
            <p:ph type="title"/>
          </p:nvPr>
        </p:nvSpPr>
        <p:spPr>
          <a:xfrm>
            <a:off x="215900" y="249428"/>
            <a:ext cx="8712200" cy="307777"/>
          </a:xfrm>
        </p:spPr>
        <p:txBody>
          <a:bodyPr/>
          <a:lstStyle/>
          <a:p>
            <a:r>
              <a:rPr lang="en-US" dirty="0"/>
              <a:t> CDRL E003 Report: Introduction, Page 5</a:t>
            </a:r>
          </a:p>
        </p:txBody>
      </p:sp>
      <p:sp>
        <p:nvSpPr>
          <p:cNvPr id="4" name="TextBox 3"/>
          <p:cNvSpPr txBox="1"/>
          <p:nvPr/>
        </p:nvSpPr>
        <p:spPr>
          <a:xfrm>
            <a:off x="5922454" y="448871"/>
            <a:ext cx="3048000" cy="5909310"/>
          </a:xfrm>
          <a:prstGeom prst="rect">
            <a:avLst/>
          </a:prstGeom>
          <a:noFill/>
        </p:spPr>
        <p:txBody>
          <a:bodyPr wrap="square" rtlCol="0">
            <a:spAutoFit/>
          </a:bodyPr>
          <a:lstStyle/>
          <a:p>
            <a:pPr marL="342900" indent="-342900">
              <a:buFont typeface="+mj-lt"/>
              <a:buAutoNum type="alphaUcPeriod"/>
            </a:pPr>
            <a:r>
              <a:rPr lang="en-US" sz="1400" dirty="0"/>
              <a:t>Enter in your company name, PN as it is listed on the drawing, and revision level of the drawing.</a:t>
            </a:r>
          </a:p>
          <a:p>
            <a:pPr marL="342900" indent="-342900">
              <a:buAutoNum type="alphaUcPeriod"/>
            </a:pPr>
            <a:r>
              <a:rPr lang="en-US" sz="1400" dirty="0"/>
              <a:t>1.2 Instructions:</a:t>
            </a:r>
          </a:p>
          <a:p>
            <a:pPr marL="800100" lvl="1" indent="-342900">
              <a:buFont typeface="+mj-lt"/>
              <a:buAutoNum type="alphaLcParenR"/>
            </a:pPr>
            <a:r>
              <a:rPr lang="en-US" sz="1400" dirty="0"/>
              <a:t>Enter the part description as entered on the drawing.</a:t>
            </a:r>
          </a:p>
          <a:p>
            <a:pPr marL="800100" lvl="1" indent="-342900">
              <a:buAutoNum type="alphaLcParenR"/>
            </a:pPr>
            <a:r>
              <a:rPr lang="en-US" sz="1400" dirty="0"/>
              <a:t>Enter the National Stock Number of the part.  If this is unknown, it has likely not been assigned, in which case this line can be filled out as N/A.</a:t>
            </a:r>
          </a:p>
          <a:p>
            <a:pPr marL="800100" lvl="1" indent="-342900">
              <a:buAutoNum type="alphaLcParenR"/>
            </a:pPr>
            <a:r>
              <a:rPr lang="en-US" sz="1400" dirty="0"/>
              <a:t>Enter the PN and Revision Level as listed on the drawing.</a:t>
            </a:r>
          </a:p>
          <a:p>
            <a:pPr marL="800100" lvl="1" indent="-342900">
              <a:buAutoNum type="alphaLcParenR"/>
            </a:pPr>
            <a:r>
              <a:rPr lang="en-US" sz="1400" dirty="0"/>
              <a:t>Include type of items tested.</a:t>
            </a:r>
          </a:p>
          <a:p>
            <a:pPr marL="800100" lvl="1" indent="-342900">
              <a:buAutoNum type="alphaLcParenR"/>
            </a:pPr>
            <a:r>
              <a:rPr lang="en-US" sz="1400" dirty="0"/>
              <a:t>Enter the heat lot and/or serial numbers of the test samples here.</a:t>
            </a:r>
          </a:p>
          <a:p>
            <a:pPr marL="800100" lvl="1" indent="-342900">
              <a:buAutoNum type="alphaLcParenR"/>
            </a:pPr>
            <a:r>
              <a:rPr lang="en-US" sz="1400" dirty="0"/>
              <a:t>Please list any approved ECPs associated with the PN here.</a:t>
            </a:r>
          </a:p>
          <a:p>
            <a:pPr marL="800100" lvl="1" indent="-342900">
              <a:buAutoNum type="alphaLcParenR"/>
            </a:pPr>
            <a:r>
              <a:rPr lang="en-US" sz="1400" dirty="0"/>
              <a:t>The drawing can be referred back to here.</a:t>
            </a:r>
          </a:p>
          <a:p>
            <a:pPr marL="800100" lvl="1" indent="-342900">
              <a:buAutoNum type="alphaLcParenR"/>
            </a:pPr>
            <a:r>
              <a:rPr lang="en-US" sz="1400" dirty="0"/>
              <a:t>Enter the Date(s) of manufacture for the test samples.</a:t>
            </a:r>
          </a:p>
        </p:txBody>
      </p:sp>
      <p:sp>
        <p:nvSpPr>
          <p:cNvPr id="6" name="TextBox 5"/>
          <p:cNvSpPr txBox="1"/>
          <p:nvPr/>
        </p:nvSpPr>
        <p:spPr>
          <a:xfrm>
            <a:off x="685800" y="1282117"/>
            <a:ext cx="228600" cy="261610"/>
          </a:xfrm>
          <a:prstGeom prst="rect">
            <a:avLst/>
          </a:prstGeom>
          <a:solidFill>
            <a:srgbClr val="FFFF00"/>
          </a:solidFill>
          <a:ln w="19050">
            <a:solidFill>
              <a:srgbClr val="FFC000"/>
            </a:solidFill>
          </a:ln>
        </p:spPr>
        <p:txBody>
          <a:bodyPr wrap="square" rtlCol="0">
            <a:spAutoFit/>
          </a:bodyPr>
          <a:lstStyle/>
          <a:p>
            <a:r>
              <a:rPr lang="en-US" sz="1100" b="1" dirty="0"/>
              <a:t>A</a:t>
            </a:r>
          </a:p>
        </p:txBody>
      </p:sp>
      <p:sp>
        <p:nvSpPr>
          <p:cNvPr id="8" name="TextBox 7"/>
          <p:cNvSpPr txBox="1"/>
          <p:nvPr/>
        </p:nvSpPr>
        <p:spPr>
          <a:xfrm>
            <a:off x="814827" y="3626589"/>
            <a:ext cx="199145" cy="261610"/>
          </a:xfrm>
          <a:prstGeom prst="rect">
            <a:avLst/>
          </a:prstGeom>
          <a:solidFill>
            <a:srgbClr val="FFFF00"/>
          </a:solidFill>
          <a:ln w="19050">
            <a:solidFill>
              <a:srgbClr val="FFC000"/>
            </a:solidFill>
          </a:ln>
        </p:spPr>
        <p:txBody>
          <a:bodyPr wrap="square" rtlCol="0">
            <a:spAutoFit/>
          </a:bodyPr>
          <a:lstStyle/>
          <a:p>
            <a:pPr algn="ctr"/>
            <a:r>
              <a:rPr lang="en-US" sz="1100" b="1" dirty="0"/>
              <a:t>C</a:t>
            </a:r>
          </a:p>
        </p:txBody>
      </p:sp>
      <p:sp>
        <p:nvSpPr>
          <p:cNvPr id="21" name="TextBox 20"/>
          <p:cNvSpPr txBox="1"/>
          <p:nvPr/>
        </p:nvSpPr>
        <p:spPr>
          <a:xfrm>
            <a:off x="457200" y="2318077"/>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cxnSp>
        <p:nvCxnSpPr>
          <p:cNvPr id="10" name="Straight Arrow Connector 9">
            <a:extLst>
              <a:ext uri="{FF2B5EF4-FFF2-40B4-BE49-F238E27FC236}">
                <a16:creationId xmlns:a16="http://schemas.microsoft.com/office/drawing/2014/main" id="{67B1DE75-15B7-4CE9-A1E3-1C2F61E0AF7A}"/>
              </a:ext>
            </a:extLst>
          </p:cNvPr>
          <p:cNvCxnSpPr>
            <a:cxnSpLocks/>
          </p:cNvCxnSpPr>
          <p:nvPr/>
        </p:nvCxnSpPr>
        <p:spPr>
          <a:xfrm flipV="1">
            <a:off x="685800" y="1959606"/>
            <a:ext cx="457200" cy="4828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17639DE5-55E2-43AB-97A2-DBAC0D8CDA0E}"/>
              </a:ext>
            </a:extLst>
          </p:cNvPr>
          <p:cNvCxnSpPr/>
          <p:nvPr/>
        </p:nvCxnSpPr>
        <p:spPr>
          <a:xfrm flipV="1">
            <a:off x="685800" y="2090410"/>
            <a:ext cx="457200" cy="3520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96025C4-641E-40B9-8F48-130A9292AE12}"/>
              </a:ext>
            </a:extLst>
          </p:cNvPr>
          <p:cNvCxnSpPr>
            <a:cxnSpLocks/>
          </p:cNvCxnSpPr>
          <p:nvPr/>
        </p:nvCxnSpPr>
        <p:spPr>
          <a:xfrm flipV="1">
            <a:off x="685800" y="2255451"/>
            <a:ext cx="457200" cy="187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33B8552C-6922-46A7-A76C-18FD48468A4B}"/>
              </a:ext>
            </a:extLst>
          </p:cNvPr>
          <p:cNvCxnSpPr/>
          <p:nvPr/>
        </p:nvCxnSpPr>
        <p:spPr>
          <a:xfrm>
            <a:off x="685800" y="2442478"/>
            <a:ext cx="457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7910837-C099-4E3A-830B-4B75D50061D6}"/>
              </a:ext>
            </a:extLst>
          </p:cNvPr>
          <p:cNvCxnSpPr/>
          <p:nvPr/>
        </p:nvCxnSpPr>
        <p:spPr>
          <a:xfrm>
            <a:off x="685800" y="2442478"/>
            <a:ext cx="457200" cy="1308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E975BC5-1000-45BA-BFA1-73B15ECBEB83}"/>
              </a:ext>
            </a:extLst>
          </p:cNvPr>
          <p:cNvCxnSpPr/>
          <p:nvPr/>
        </p:nvCxnSpPr>
        <p:spPr>
          <a:xfrm>
            <a:off x="685800" y="2442478"/>
            <a:ext cx="457200" cy="2245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EBDBF850-41E3-4D8D-B3C1-131731844332}"/>
              </a:ext>
            </a:extLst>
          </p:cNvPr>
          <p:cNvCxnSpPr/>
          <p:nvPr/>
        </p:nvCxnSpPr>
        <p:spPr>
          <a:xfrm>
            <a:off x="685800" y="2442478"/>
            <a:ext cx="457200" cy="3401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85264D38-BF59-41B0-96E0-2D9B5BAA7D2A}"/>
              </a:ext>
            </a:extLst>
          </p:cNvPr>
          <p:cNvCxnSpPr/>
          <p:nvPr/>
        </p:nvCxnSpPr>
        <p:spPr>
          <a:xfrm>
            <a:off x="685800" y="2442478"/>
            <a:ext cx="457200" cy="453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952A208-D060-4910-B502-A950575E8D35}"/>
              </a:ext>
            </a:extLst>
          </p:cNvPr>
          <p:cNvSpPr txBox="1"/>
          <p:nvPr/>
        </p:nvSpPr>
        <p:spPr>
          <a:xfrm>
            <a:off x="800100" y="4565926"/>
            <a:ext cx="5541454" cy="1169551"/>
          </a:xfrm>
          <a:prstGeom prst="rect">
            <a:avLst/>
          </a:prstGeom>
          <a:noFill/>
        </p:spPr>
        <p:txBody>
          <a:bodyPr wrap="square" rtlCol="0">
            <a:spAutoFit/>
          </a:bodyPr>
          <a:lstStyle/>
          <a:p>
            <a:pPr marL="342900" indent="-342900">
              <a:buFont typeface="+mj-lt"/>
              <a:buAutoNum type="alphaUcPeriod" startAt="3"/>
            </a:pPr>
            <a:r>
              <a:rPr lang="en-US" sz="1400" dirty="0"/>
              <a:t>1.3 Instructions:</a:t>
            </a:r>
          </a:p>
          <a:p>
            <a:pPr marL="800100" lvl="1" indent="-342900">
              <a:buFont typeface="+mj-lt"/>
              <a:buAutoNum type="alphaLcParenR"/>
            </a:pPr>
            <a:r>
              <a:rPr lang="en-US" sz="1400" dirty="0"/>
              <a:t>Replace xxx with the part number.</a:t>
            </a:r>
          </a:p>
          <a:p>
            <a:pPr marL="800100" lvl="1" indent="-342900">
              <a:buFont typeface="+mj-lt"/>
              <a:buAutoNum type="alphaLcParenR"/>
            </a:pPr>
            <a:r>
              <a:rPr lang="en-US" sz="1400" dirty="0"/>
              <a:t>Replace xxx with part number and list the performance, durability, and environmental requirements from the drawing</a:t>
            </a:r>
          </a:p>
          <a:p>
            <a:pPr marL="342900" indent="-342900">
              <a:buFont typeface="+mj-lt"/>
              <a:buAutoNum type="alphaUcPeriod" startAt="3"/>
            </a:pPr>
            <a:endParaRPr lang="en-US" sz="1400" dirty="0"/>
          </a:p>
        </p:txBody>
      </p:sp>
      <p:sp>
        <p:nvSpPr>
          <p:cNvPr id="17" name="object 5">
            <a:extLst>
              <a:ext uri="{FF2B5EF4-FFF2-40B4-BE49-F238E27FC236}">
                <a16:creationId xmlns:a16="http://schemas.microsoft.com/office/drawing/2014/main" id="{FE87A21A-A6FB-4F41-8437-5FC7565DAAFC}"/>
              </a:ext>
            </a:extLst>
          </p:cNvPr>
          <p:cNvSpPr txBox="1">
            <a:spLocks noGrp="1"/>
          </p:cNvSpPr>
          <p:nvPr>
            <p:ph type="ftr" sz="quarter" idx="5"/>
          </p:nvPr>
        </p:nvSpPr>
        <p:spPr>
          <a:xfrm>
            <a:off x="1209547" y="6153500"/>
            <a:ext cx="3851275" cy="239395"/>
          </a:xfrm>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extLst>
      <p:ext uri="{BB962C8B-B14F-4D97-AF65-F5344CB8AC3E}">
        <p14:creationId xmlns:p14="http://schemas.microsoft.com/office/powerpoint/2010/main" val="258254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9A8FAD9-4728-4B41-9840-70CC7C128660}"/>
              </a:ext>
            </a:extLst>
          </p:cNvPr>
          <p:cNvPicPr>
            <a:picLocks noChangeAspect="1"/>
          </p:cNvPicPr>
          <p:nvPr/>
        </p:nvPicPr>
        <p:blipFill>
          <a:blip r:embed="rId2"/>
          <a:stretch>
            <a:fillRect/>
          </a:stretch>
        </p:blipFill>
        <p:spPr>
          <a:xfrm>
            <a:off x="179918" y="990600"/>
            <a:ext cx="5471700" cy="3047862"/>
          </a:xfrm>
          <a:prstGeom prst="rect">
            <a:avLst/>
          </a:prstGeom>
        </p:spPr>
      </p:pic>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7" name="Title 1"/>
          <p:cNvSpPr>
            <a:spLocks noGrp="1"/>
          </p:cNvSpPr>
          <p:nvPr>
            <p:ph type="title"/>
          </p:nvPr>
        </p:nvSpPr>
        <p:spPr>
          <a:xfrm>
            <a:off x="215900" y="249428"/>
            <a:ext cx="8712200" cy="307777"/>
          </a:xfrm>
        </p:spPr>
        <p:txBody>
          <a:bodyPr/>
          <a:lstStyle/>
          <a:p>
            <a:r>
              <a:rPr lang="en-US" dirty="0"/>
              <a:t> CDRL E003 Report: Page 5, Summary</a:t>
            </a:r>
          </a:p>
        </p:txBody>
      </p:sp>
      <p:sp>
        <p:nvSpPr>
          <p:cNvPr id="6" name="TextBox 5"/>
          <p:cNvSpPr txBox="1"/>
          <p:nvPr/>
        </p:nvSpPr>
        <p:spPr>
          <a:xfrm>
            <a:off x="609600" y="1477882"/>
            <a:ext cx="228600" cy="261610"/>
          </a:xfrm>
          <a:prstGeom prst="rect">
            <a:avLst/>
          </a:prstGeom>
          <a:solidFill>
            <a:srgbClr val="FFFF00"/>
          </a:solidFill>
          <a:ln w="19050">
            <a:solidFill>
              <a:srgbClr val="FFC000"/>
            </a:solidFill>
          </a:ln>
        </p:spPr>
        <p:txBody>
          <a:bodyPr wrap="square" rtlCol="0">
            <a:spAutoFit/>
          </a:bodyPr>
          <a:lstStyle/>
          <a:p>
            <a:r>
              <a:rPr lang="en-US" sz="1100" b="1" dirty="0"/>
              <a:t>A</a:t>
            </a:r>
          </a:p>
        </p:txBody>
      </p:sp>
      <p:sp>
        <p:nvSpPr>
          <p:cNvPr id="2" name="TextBox 1"/>
          <p:cNvSpPr txBox="1"/>
          <p:nvPr/>
        </p:nvSpPr>
        <p:spPr>
          <a:xfrm>
            <a:off x="4343400" y="533400"/>
            <a:ext cx="4495800" cy="1200329"/>
          </a:xfrm>
          <a:prstGeom prst="rect">
            <a:avLst/>
          </a:prstGeom>
          <a:noFill/>
        </p:spPr>
        <p:txBody>
          <a:bodyPr wrap="square" rtlCol="0">
            <a:spAutoFit/>
          </a:bodyPr>
          <a:lstStyle/>
          <a:p>
            <a:endParaRPr lang="en-US" dirty="0"/>
          </a:p>
          <a:p>
            <a:pPr marL="342900" indent="-342900">
              <a:buAutoNum type="alphaUcPeriod"/>
            </a:pPr>
            <a:endParaRPr lang="en-US" dirty="0"/>
          </a:p>
          <a:p>
            <a:pPr marL="342900" indent="-342900">
              <a:buAutoNum type="alphaUcPeriod"/>
            </a:pPr>
            <a:endParaRPr lang="en-US" dirty="0"/>
          </a:p>
          <a:p>
            <a:pPr marL="342900" indent="-342900">
              <a:buAutoNum type="alphaUcPeriod"/>
            </a:pPr>
            <a:endParaRPr lang="en-US" dirty="0"/>
          </a:p>
        </p:txBody>
      </p:sp>
      <p:sp>
        <p:nvSpPr>
          <p:cNvPr id="8" name="TextBox 7"/>
          <p:cNvSpPr txBox="1"/>
          <p:nvPr/>
        </p:nvSpPr>
        <p:spPr>
          <a:xfrm>
            <a:off x="609600" y="2535401"/>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9" name="TextBox 8"/>
          <p:cNvSpPr txBox="1"/>
          <p:nvPr/>
        </p:nvSpPr>
        <p:spPr>
          <a:xfrm>
            <a:off x="609600" y="2971799"/>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sp>
        <p:nvSpPr>
          <p:cNvPr id="11" name="TextBox 10"/>
          <p:cNvSpPr txBox="1"/>
          <p:nvPr/>
        </p:nvSpPr>
        <p:spPr>
          <a:xfrm>
            <a:off x="5651618" y="840447"/>
            <a:ext cx="3048000" cy="5078313"/>
          </a:xfrm>
          <a:prstGeom prst="rect">
            <a:avLst/>
          </a:prstGeom>
          <a:noFill/>
        </p:spPr>
        <p:txBody>
          <a:bodyPr wrap="square" rtlCol="0">
            <a:spAutoFit/>
          </a:bodyPr>
          <a:lstStyle/>
          <a:p>
            <a:pPr marL="342900" indent="-342900">
              <a:buAutoNum type="alphaUcPeriod"/>
            </a:pPr>
            <a:r>
              <a:rPr lang="en-US" dirty="0"/>
              <a:t>Provide a summary of the tests performed along with the results.</a:t>
            </a:r>
          </a:p>
          <a:p>
            <a:pPr marL="342900" indent="-342900">
              <a:buAutoNum type="alphaUcPeriod"/>
            </a:pPr>
            <a:r>
              <a:rPr lang="en-US" dirty="0"/>
              <a:t>Provide a description of any failures which occurred along with the associated corrective actions.</a:t>
            </a:r>
          </a:p>
          <a:p>
            <a:pPr marL="342900" indent="-342900">
              <a:buAutoNum type="alphaUcPeriod"/>
            </a:pPr>
            <a:r>
              <a:rPr lang="en-US" dirty="0"/>
              <a:t>Describe any deviations from the CFAT plan. This may include any issues with test equipment or any minor deviations from the schedule.</a:t>
            </a:r>
          </a:p>
          <a:p>
            <a:pPr marL="342900" indent="-342900">
              <a:buAutoNum type="alphaUcPeriod"/>
            </a:pPr>
            <a:r>
              <a:rPr lang="en-US" dirty="0"/>
              <a:t>Include a summary table of performance data results taken.</a:t>
            </a:r>
          </a:p>
          <a:p>
            <a:pPr marL="342900" indent="-342900">
              <a:buAutoNum type="alphaUcPeriod"/>
            </a:pPr>
            <a:endParaRPr lang="en-US" dirty="0"/>
          </a:p>
        </p:txBody>
      </p:sp>
      <p:sp>
        <p:nvSpPr>
          <p:cNvPr id="12" name="TextBox 11">
            <a:extLst>
              <a:ext uri="{FF2B5EF4-FFF2-40B4-BE49-F238E27FC236}">
                <a16:creationId xmlns:a16="http://schemas.microsoft.com/office/drawing/2014/main" id="{CAAA7624-AE0F-45D1-8DB1-C4D5D0FD7E8E}"/>
              </a:ext>
            </a:extLst>
          </p:cNvPr>
          <p:cNvSpPr txBox="1"/>
          <p:nvPr/>
        </p:nvSpPr>
        <p:spPr>
          <a:xfrm>
            <a:off x="609600" y="3602124"/>
            <a:ext cx="228600" cy="261610"/>
          </a:xfrm>
          <a:prstGeom prst="rect">
            <a:avLst/>
          </a:prstGeom>
          <a:solidFill>
            <a:srgbClr val="FFFF00"/>
          </a:solidFill>
          <a:ln w="19050">
            <a:solidFill>
              <a:srgbClr val="FFC000"/>
            </a:solidFill>
          </a:ln>
        </p:spPr>
        <p:txBody>
          <a:bodyPr wrap="square" rtlCol="0">
            <a:spAutoFit/>
          </a:bodyPr>
          <a:lstStyle/>
          <a:p>
            <a:r>
              <a:rPr lang="en-US" sz="1100" b="1" dirty="0"/>
              <a:t>D</a:t>
            </a:r>
          </a:p>
        </p:txBody>
      </p:sp>
    </p:spTree>
  </p:cSld>
  <p:clrMapOvr>
    <a:masterClrMapping/>
  </p:clrMapOvr>
  <p:transition spd="slow">
    <p:split orient="vert"/>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F497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CDD83D7B75FC47B30D3CD9C330E552" ma:contentTypeVersion="124" ma:contentTypeDescription="Create a new document." ma:contentTypeScope="" ma:versionID="ac8bf1d4621df455ac40b6d029a6b57a">
  <xsd:schema xmlns:xsd="http://www.w3.org/2001/XMLSchema" xmlns:xs="http://www.w3.org/2001/XMLSchema" xmlns:p="http://schemas.microsoft.com/office/2006/metadata/properties" xmlns:ns1="http://schemas.microsoft.com/sharepoint/v3" xmlns:ns2="204505f4-bc17-400c-ad86-ea9bc2ab0ba0" xmlns:ns3="8fa2217e-8f64-4f31-91ce-1d251c10a4a0" targetNamespace="http://schemas.microsoft.com/office/2006/metadata/properties" ma:root="true" ma:fieldsID="b9e5d673ab1ecf626086be0b7b00c459" ns1:_="" ns2:_="" ns3:_="">
    <xsd:import namespace="http://schemas.microsoft.com/sharepoint/v3"/>
    <xsd:import namespace="204505f4-bc17-400c-ad86-ea9bc2ab0ba0"/>
    <xsd:import namespace="8fa2217e-8f64-4f31-91ce-1d251c10a4a0"/>
    <xsd:element name="properties">
      <xsd:complexType>
        <xsd:sequence>
          <xsd:element name="documentManagement">
            <xsd:complexType>
              <xsd:all>
                <xsd:element ref="ns2:Catagory" minOccurs="0"/>
                <xsd:element ref="ns1:FormData" minOccurs="0"/>
                <xsd:element ref="ns2:Delegate_x0020_SRO_x0020_Name" minOccurs="0"/>
                <xsd:element ref="ns2:Delegate_x0020_EIC_x0020_Name" minOccurs="0"/>
                <xsd:element ref="ns2:Comments" minOccurs="0"/>
                <xsd:element ref="ns2:EIC_x0020_Choice_x0020_1" minOccurs="0"/>
                <xsd:element ref="ns2:EIC_x0020_Choice_x0020_10" minOccurs="0"/>
                <xsd:element ref="ns2:EIC_x0020_Choice_x0020_11" minOccurs="0"/>
                <xsd:element ref="ns2:EIC_x0020_Choice_x0020_12" minOccurs="0"/>
                <xsd:element ref="ns2:EIC_x0020_Choice_x0020_2" minOccurs="0"/>
                <xsd:element ref="ns2:EIC_x0020_Choice_x0020_3" minOccurs="0"/>
                <xsd:element ref="ns2:EIC_x0020_Choice_x0020_4" minOccurs="0"/>
                <xsd:element ref="ns2:EIC_x0020_Choice_x0020_5" minOccurs="0"/>
                <xsd:element ref="ns2:EIC_x0020_Choice_x0020_6" minOccurs="0"/>
                <xsd:element ref="ns2:EIC_x0020_Choice_x0020_7" minOccurs="0"/>
                <xsd:element ref="ns2:EIC_x0020_Choice_x0020_8" minOccurs="0"/>
                <xsd:element ref="ns2:EIC_x0020_Choice_x0020_9" minOccurs="0"/>
                <xsd:element ref="ns2:EIC_x0020_Name" minOccurs="0"/>
                <xsd:element ref="ns2:EIC_x0020_Status" minOccurs="0"/>
                <xsd:element ref="ns2:Ready_x0020_for_x0020_Review_x0020_Date" minOccurs="0"/>
                <xsd:element ref="ns2:SRO_x0020_Choice_x0020_1" minOccurs="0"/>
                <xsd:element ref="ns2:SRO_x0020_Choice_x0020_10" minOccurs="0"/>
                <xsd:element ref="ns2:SRO_x0020_Choice_x0020_11" minOccurs="0"/>
                <xsd:element ref="ns2:SRO_x0020_Choice_x0020_12" minOccurs="0"/>
                <xsd:element ref="ns2:SRO_x0020_Choice_x0020_2" minOccurs="0"/>
                <xsd:element ref="ns2:SRO_x0020_Choice_x0020_3" minOccurs="0"/>
                <xsd:element ref="ns2:SRO_x0020_Choice_x0020_4" minOccurs="0"/>
                <xsd:element ref="ns2:SRO_x0020_Choice_x0020_5" minOccurs="0"/>
                <xsd:element ref="ns2:SRO_x0020_Choice_x0020_6" minOccurs="0"/>
                <xsd:element ref="ns2:SRO_x0020_Choice_x0020_7" minOccurs="0"/>
                <xsd:element ref="ns2:SRO_x0020_Choice_x0020_8" minOccurs="0"/>
                <xsd:element ref="ns2:SRO_x0020_Choice_x0020_9" minOccurs="0"/>
                <xsd:element ref="ns2:SRO_x0020_Name" minOccurs="0"/>
                <xsd:element ref="ns2:SRO_x0020_Status" minOccurs="0"/>
                <xsd:element ref="ns2:Status" minOccurs="0"/>
                <xsd:element ref="ns2:WF_x0020_Status_x0020__x002d__x0020_Approved" minOccurs="0"/>
                <xsd:element ref="ns2:WF_x0020_Status_x0020__x002d__x0020_New" minOccurs="0"/>
                <xsd:element ref="ns2:WF_x0020_Status_x0020__x002d__x0020_Ready_x0020_for_x0020_Review" minOccurs="0"/>
                <xsd:element ref="ns2:WF_x0020_Status_x0020__x002d__x0020_Ready_x0020_for_x0020_Review_x0020_EIC" minOccurs="0"/>
                <xsd:element ref="ns2:WF_x0020_Status_x0020__x002d__x0020_Ready_x0020_for_x0020_Review_x0020_SRO" minOccurs="0"/>
                <xsd:element ref="ns2:WF_x0020_Status_x0020__x002d__x0020_Review_x0020_Complete" minOccurs="0"/>
                <xsd:element ref="ns2:WF_x0020_Status_x0020__x002d__x0020_Rework"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ormData" ma:index="9" nillable="true" ma:displayName="Form Data" ma:hidden="true" ma:internalName="FormData"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04505f4-bc17-400c-ad86-ea9bc2ab0ba0" elementFormDefault="qualified">
    <xsd:import namespace="http://schemas.microsoft.com/office/2006/documentManagement/types"/>
    <xsd:import namespace="http://schemas.microsoft.com/office/infopath/2007/PartnerControls"/>
    <xsd:element name="Catagory" ma:index="8" nillable="true" ma:displayName="Category" ma:format="Dropdown" ma:indexed="true" ma:internalName="Catagory">
      <xsd:simpleType>
        <xsd:restriction base="dms:Choice">
          <xsd:enumeration value="Procedural Responsibilities"/>
          <xsd:enumeration value="Training Docs"/>
          <xsd:enumeration value="Weekly PPAP Report"/>
          <xsd:enumeration value="Supplier Change Request PPAP"/>
        </xsd:restriction>
      </xsd:simpleType>
    </xsd:element>
    <xsd:element name="Delegate_x0020_SRO_x0020_Name" ma:index="13" nillable="true" ma:displayName="Delegate SRO Name" ma:list="UserInfo" ma:SharePointGroup="0" ma:internalName="Delegate_x0020_SRO_x0020_Name"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legate_x0020_EIC_x0020_Name" ma:index="14" nillable="true" ma:displayName="Delegate EIC Name" ma:list="UserInfo" ma:SharePointGroup="0" ma:internalName="Delegate_x0020_EIC_x0020_Name"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mments" ma:index="15" nillable="true" ma:displayName="Comments" ma:internalName="Comments">
      <xsd:simpleType>
        <xsd:restriction base="dms:Note">
          <xsd:maxLength value="255"/>
        </xsd:restriction>
      </xsd:simpleType>
    </xsd:element>
    <xsd:element name="EIC_x0020_Choice_x0020_1" ma:index="16" nillable="true" ma:displayName="EIC Choice 1" ma:default="0" ma:internalName="EIC_x0020_Choice_x0020_1">
      <xsd:simpleType>
        <xsd:restriction base="dms:Boolean"/>
      </xsd:simpleType>
    </xsd:element>
    <xsd:element name="EIC_x0020_Choice_x0020_10" ma:index="17" nillable="true" ma:displayName="EIC Choice 10" ma:default="0" ma:internalName="EIC_x0020_Choice_x0020_10">
      <xsd:simpleType>
        <xsd:restriction base="dms:Boolean"/>
      </xsd:simpleType>
    </xsd:element>
    <xsd:element name="EIC_x0020_Choice_x0020_11" ma:index="18" nillable="true" ma:displayName="EIC Choice 11" ma:default="0" ma:internalName="EIC_x0020_Choice_x0020_11">
      <xsd:simpleType>
        <xsd:restriction base="dms:Boolean"/>
      </xsd:simpleType>
    </xsd:element>
    <xsd:element name="EIC_x0020_Choice_x0020_12" ma:index="19" nillable="true" ma:displayName="EIC Choice 12" ma:default="0" ma:internalName="EIC_x0020_Choice_x0020_12">
      <xsd:simpleType>
        <xsd:restriction base="dms:Boolean"/>
      </xsd:simpleType>
    </xsd:element>
    <xsd:element name="EIC_x0020_Choice_x0020_2" ma:index="20" nillable="true" ma:displayName="EIC Choice 2" ma:default="0" ma:internalName="EIC_x0020_Choice_x0020_2">
      <xsd:simpleType>
        <xsd:restriction base="dms:Boolean"/>
      </xsd:simpleType>
    </xsd:element>
    <xsd:element name="EIC_x0020_Choice_x0020_3" ma:index="21" nillable="true" ma:displayName="EIC Choice 3" ma:default="0" ma:internalName="EIC_x0020_Choice_x0020_3">
      <xsd:simpleType>
        <xsd:restriction base="dms:Boolean"/>
      </xsd:simpleType>
    </xsd:element>
    <xsd:element name="EIC_x0020_Choice_x0020_4" ma:index="22" nillable="true" ma:displayName="EIC Choice 4" ma:default="0" ma:internalName="EIC_x0020_Choice_x0020_4">
      <xsd:simpleType>
        <xsd:restriction base="dms:Boolean"/>
      </xsd:simpleType>
    </xsd:element>
    <xsd:element name="EIC_x0020_Choice_x0020_5" ma:index="23" nillable="true" ma:displayName="EIC Choice 5" ma:default="0" ma:internalName="EIC_x0020_Choice_x0020_5">
      <xsd:simpleType>
        <xsd:restriction base="dms:Boolean"/>
      </xsd:simpleType>
    </xsd:element>
    <xsd:element name="EIC_x0020_Choice_x0020_6" ma:index="24" nillable="true" ma:displayName="EIC Choice 6" ma:default="0" ma:internalName="EIC_x0020_Choice_x0020_6">
      <xsd:simpleType>
        <xsd:restriction base="dms:Boolean"/>
      </xsd:simpleType>
    </xsd:element>
    <xsd:element name="EIC_x0020_Choice_x0020_7" ma:index="25" nillable="true" ma:displayName="EIC Choice 7" ma:default="0" ma:internalName="EIC_x0020_Choice_x0020_7">
      <xsd:simpleType>
        <xsd:restriction base="dms:Boolean"/>
      </xsd:simpleType>
    </xsd:element>
    <xsd:element name="EIC_x0020_Choice_x0020_8" ma:index="26" nillable="true" ma:displayName="EIC Choice 8" ma:default="0" ma:internalName="EIC_x0020_Choice_x0020_8">
      <xsd:simpleType>
        <xsd:restriction base="dms:Boolean"/>
      </xsd:simpleType>
    </xsd:element>
    <xsd:element name="EIC_x0020_Choice_x0020_9" ma:index="27" nillable="true" ma:displayName="EIC Choice 9" ma:default="0" ma:internalName="EIC_x0020_Choice_x0020_9">
      <xsd:simpleType>
        <xsd:restriction base="dms:Boolean"/>
      </xsd:simpleType>
    </xsd:element>
    <xsd:element name="EIC_x0020_Name" ma:index="28" nillable="true" ma:displayName="EIC Name" ma:list="UserInfo" ma:SharePointGroup="0" ma:internalName="EIC_x0020_Nam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IC_x0020_Status" ma:index="29" nillable="true" ma:displayName="EIC Status" ma:default="Ready for Review" ma:format="Dropdown" ma:internalName="EIC_x0020_Status">
      <xsd:simpleType>
        <xsd:restriction base="dms:Choice">
          <xsd:enumeration value="Ready for Review"/>
          <xsd:enumeration value="Review Complete"/>
          <xsd:enumeration value="Rework"/>
          <xsd:enumeration value="Approved"/>
          <xsd:enumeration value="Delegate"/>
        </xsd:restriction>
      </xsd:simpleType>
    </xsd:element>
    <xsd:element name="Ready_x0020_for_x0020_Review_x0020_Date" ma:index="30" nillable="true" ma:displayName="Ready for Review Date" ma:format="DateOnly" ma:internalName="Ready_x0020_for_x0020_Review_x0020_Date">
      <xsd:simpleType>
        <xsd:restriction base="dms:DateTime"/>
      </xsd:simpleType>
    </xsd:element>
    <xsd:element name="SRO_x0020_Choice_x0020_1" ma:index="31" nillable="true" ma:displayName="SRO Choice 1" ma:default="0" ma:internalName="SRO_x0020_Choice_x0020_1">
      <xsd:simpleType>
        <xsd:restriction base="dms:Boolean"/>
      </xsd:simpleType>
    </xsd:element>
    <xsd:element name="SRO_x0020_Choice_x0020_10" ma:index="32" nillable="true" ma:displayName="SRO Choice 10" ma:default="0" ma:internalName="SRO_x0020_Choice_x0020_10">
      <xsd:simpleType>
        <xsd:restriction base="dms:Boolean"/>
      </xsd:simpleType>
    </xsd:element>
    <xsd:element name="SRO_x0020_Choice_x0020_11" ma:index="33" nillable="true" ma:displayName="SRO Choice 11" ma:default="0" ma:internalName="SRO_x0020_Choice_x0020_11">
      <xsd:simpleType>
        <xsd:restriction base="dms:Boolean"/>
      </xsd:simpleType>
    </xsd:element>
    <xsd:element name="SRO_x0020_Choice_x0020_12" ma:index="34" nillable="true" ma:displayName="SRO Choice 12" ma:default="0" ma:internalName="SRO_x0020_Choice_x0020_12">
      <xsd:simpleType>
        <xsd:restriction base="dms:Boolean"/>
      </xsd:simpleType>
    </xsd:element>
    <xsd:element name="SRO_x0020_Choice_x0020_2" ma:index="35" nillable="true" ma:displayName="SRO Choice 2" ma:default="0" ma:internalName="SRO_x0020_Choice_x0020_2">
      <xsd:simpleType>
        <xsd:restriction base="dms:Boolean"/>
      </xsd:simpleType>
    </xsd:element>
    <xsd:element name="SRO_x0020_Choice_x0020_3" ma:index="36" nillable="true" ma:displayName="SRO Choice 3" ma:default="0" ma:internalName="SRO_x0020_Choice_x0020_3">
      <xsd:simpleType>
        <xsd:restriction base="dms:Boolean"/>
      </xsd:simpleType>
    </xsd:element>
    <xsd:element name="SRO_x0020_Choice_x0020_4" ma:index="37" nillable="true" ma:displayName="SRO Choice 4" ma:default="0" ma:internalName="SRO_x0020_Choice_x0020_4">
      <xsd:simpleType>
        <xsd:restriction base="dms:Boolean"/>
      </xsd:simpleType>
    </xsd:element>
    <xsd:element name="SRO_x0020_Choice_x0020_5" ma:index="38" nillable="true" ma:displayName="SRO Choice 5" ma:default="0" ma:internalName="SRO_x0020_Choice_x0020_5">
      <xsd:simpleType>
        <xsd:restriction base="dms:Boolean"/>
      </xsd:simpleType>
    </xsd:element>
    <xsd:element name="SRO_x0020_Choice_x0020_6" ma:index="39" nillable="true" ma:displayName="SRO Choice 6" ma:default="0" ma:internalName="SRO_x0020_Choice_x0020_6">
      <xsd:simpleType>
        <xsd:restriction base="dms:Boolean"/>
      </xsd:simpleType>
    </xsd:element>
    <xsd:element name="SRO_x0020_Choice_x0020_7" ma:index="40" nillable="true" ma:displayName="SRO Choice 7" ma:default="0" ma:internalName="SRO_x0020_Choice_x0020_7">
      <xsd:simpleType>
        <xsd:restriction base="dms:Boolean"/>
      </xsd:simpleType>
    </xsd:element>
    <xsd:element name="SRO_x0020_Choice_x0020_8" ma:index="41" nillable="true" ma:displayName="SRO Choice 8" ma:default="0" ma:internalName="SRO_x0020_Choice_x0020_8">
      <xsd:simpleType>
        <xsd:restriction base="dms:Boolean"/>
      </xsd:simpleType>
    </xsd:element>
    <xsd:element name="SRO_x0020_Choice_x0020_9" ma:index="42" nillable="true" ma:displayName="SRO Choice 9" ma:default="0" ma:internalName="SRO_x0020_Choice_x0020_9">
      <xsd:simpleType>
        <xsd:restriction base="dms:Boolean"/>
      </xsd:simpleType>
    </xsd:element>
    <xsd:element name="SRO_x0020_Name" ma:index="43" nillable="true" ma:displayName="SRO Name" ma:list="UserInfo" ma:SharePointGroup="0" ma:internalName="SRO_x0020_Nam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RO_x0020_Status" ma:index="44" nillable="true" ma:displayName="SRO Status" ma:default="Ready for Review" ma:format="Dropdown" ma:internalName="SRO_x0020_Status">
      <xsd:simpleType>
        <xsd:restriction base="dms:Choice">
          <xsd:enumeration value="Ready for Review"/>
          <xsd:enumeration value="Review Complete"/>
          <xsd:enumeration value="Rework"/>
          <xsd:enumeration value="Approved"/>
          <xsd:enumeration value="Delegate"/>
        </xsd:restriction>
      </xsd:simpleType>
    </xsd:element>
    <xsd:element name="Status" ma:index="45" nillable="true" ma:displayName="Status" ma:default="Ready for Review" ma:format="Dropdown" ma:internalName="Status">
      <xsd:simpleType>
        <xsd:restriction base="dms:Choice">
          <xsd:enumeration value="Ready for Review"/>
          <xsd:enumeration value="Review Complete"/>
          <xsd:enumeration value="Rework"/>
          <xsd:enumeration value="Approved"/>
        </xsd:restriction>
      </xsd:simpleType>
    </xsd:element>
    <xsd:element name="WF_x0020_Status_x0020__x002d__x0020_Approved" ma:index="46" nillable="true" ma:displayName="WF Status - Approved" ma:internalName="WF_x0020_Status_x0020__x002d__x0020_Approved">
      <xsd:simpleType>
        <xsd:restriction base="dms:Text">
          <xsd:maxLength value="255"/>
        </xsd:restriction>
      </xsd:simpleType>
    </xsd:element>
    <xsd:element name="WF_x0020_Status_x0020__x002d__x0020_New" ma:index="47" nillable="true" ma:displayName="WF Status - New" ma:internalName="WF_x0020_Status_x0020__x002d__x0020_New">
      <xsd:simpleType>
        <xsd:restriction base="dms:Text">
          <xsd:maxLength value="255"/>
        </xsd:restriction>
      </xsd:simpleType>
    </xsd:element>
    <xsd:element name="WF_x0020_Status_x0020__x002d__x0020_Ready_x0020_for_x0020_Review" ma:index="48" nillable="true" ma:displayName="WF Status - Ready for Review" ma:internalName="WF_x0020_Status_x0020__x002d__x0020_Ready_x0020_for_x0020_Review">
      <xsd:simpleType>
        <xsd:restriction base="dms:Text">
          <xsd:maxLength value="255"/>
        </xsd:restriction>
      </xsd:simpleType>
    </xsd:element>
    <xsd:element name="WF_x0020_Status_x0020__x002d__x0020_Ready_x0020_for_x0020_Review_x0020_EIC" ma:index="49" nillable="true" ma:displayName="WF Status - Ready for Review EIC" ma:internalName="WF_x0020_Status_x0020__x002d__x0020_Ready_x0020_for_x0020_Review_x0020_EIC">
      <xsd:simpleType>
        <xsd:restriction base="dms:Text">
          <xsd:maxLength value="255"/>
        </xsd:restriction>
      </xsd:simpleType>
    </xsd:element>
    <xsd:element name="WF_x0020_Status_x0020__x002d__x0020_Ready_x0020_for_x0020_Review_x0020_SRO" ma:index="50" nillable="true" ma:displayName="WF Status - Ready for Review SRO" ma:internalName="WF_x0020_Status_x0020__x002d__x0020_Ready_x0020_for_x0020_Review_x0020_SRO">
      <xsd:simpleType>
        <xsd:restriction base="dms:Text">
          <xsd:maxLength value="255"/>
        </xsd:restriction>
      </xsd:simpleType>
    </xsd:element>
    <xsd:element name="WF_x0020_Status_x0020__x002d__x0020_Review_x0020_Complete" ma:index="51" nillable="true" ma:displayName="WF Status - Review Complete" ma:internalName="WF_x0020_Status_x0020__x002d__x0020_Review_x0020_Complete">
      <xsd:simpleType>
        <xsd:restriction base="dms:Text">
          <xsd:maxLength value="255"/>
        </xsd:restriction>
      </xsd:simpleType>
    </xsd:element>
    <xsd:element name="WF_x0020_Status_x0020__x002d__x0020_Rework" ma:index="52" nillable="true" ma:displayName="WF Status - Rework" ma:internalName="WF_x0020_Status_x0020__x002d__x0020_Rework">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a2217e-8f64-4f31-91ce-1d251c10a4a0" elementFormDefault="qualified">
    <xsd:import namespace="http://schemas.microsoft.com/office/2006/documentManagement/types"/>
    <xsd:import namespace="http://schemas.microsoft.com/office/infopath/2007/PartnerControls"/>
    <xsd:element name="SharedWithUsers" ma:index="5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NFListDisplayForm</Display>
  <Edit>NFListEditForm</Edit>
  <New>NFListEditForm</New>
</FormTemplates>
</file>

<file path=customXml/item3.xml><?xml version="1.0" encoding="utf-8"?>
<p:properties xmlns:p="http://schemas.microsoft.com/office/2006/metadata/properties" xmlns:xsi="http://www.w3.org/2001/XMLSchema-instance" xmlns:pc="http://schemas.microsoft.com/office/infopath/2007/PartnerControls">
  <documentManagement>
    <Delegate_x0020_SRO_x0020_Name xmlns="204505f4-bc17-400c-ad86-ea9bc2ab0ba0">
      <UserInfo>
        <DisplayName/>
        <AccountId xsi:nil="true"/>
        <AccountType/>
      </UserInfo>
    </Delegate_x0020_SRO_x0020_Name>
    <EIC_x0020_Name xmlns="204505f4-bc17-400c-ad86-ea9bc2ab0ba0">
      <UserInfo>
        <DisplayName/>
        <AccountId xsi:nil="true"/>
        <AccountType/>
      </UserInfo>
    </EIC_x0020_Name>
    <EIC_x0020_Status xmlns="204505f4-bc17-400c-ad86-ea9bc2ab0ba0">Ready for Review</EIC_x0020_Status>
    <SRO_x0020_Choice_x0020_3 xmlns="204505f4-bc17-400c-ad86-ea9bc2ab0ba0">false</SRO_x0020_Choice_x0020_3>
    <SRO_x0020_Choice_x0020_6 xmlns="204505f4-bc17-400c-ad86-ea9bc2ab0ba0">false</SRO_x0020_Choice_x0020_6>
    <SRO_x0020_Choice_x0020_8 xmlns="204505f4-bc17-400c-ad86-ea9bc2ab0ba0">false</SRO_x0020_Choice_x0020_8>
    <Delegate_x0020_EIC_x0020_Name xmlns="204505f4-bc17-400c-ad86-ea9bc2ab0ba0">
      <UserInfo>
        <DisplayName/>
        <AccountId xsi:nil="true"/>
        <AccountType/>
      </UserInfo>
    </Delegate_x0020_EIC_x0020_Name>
    <EIC_x0020_Choice_x0020_2 xmlns="204505f4-bc17-400c-ad86-ea9bc2ab0ba0">false</EIC_x0020_Choice_x0020_2>
    <EIC_x0020_Choice_x0020_7 xmlns="204505f4-bc17-400c-ad86-ea9bc2ab0ba0">false</EIC_x0020_Choice_x0020_7>
    <SRO_x0020_Name xmlns="204505f4-bc17-400c-ad86-ea9bc2ab0ba0">
      <UserInfo>
        <DisplayName/>
        <AccountId xsi:nil="true"/>
        <AccountType/>
      </UserInfo>
    </SRO_x0020_Name>
    <SRO_x0020_Choice_x0020_11 xmlns="204505f4-bc17-400c-ad86-ea9bc2ab0ba0">false</SRO_x0020_Choice_x0020_11>
    <SRO_x0020_Choice_x0020_10 xmlns="204505f4-bc17-400c-ad86-ea9bc2ab0ba0">false</SRO_x0020_Choice_x0020_10>
    <SRO_x0020_Choice_x0020_7 xmlns="204505f4-bc17-400c-ad86-ea9bc2ab0ba0">false</SRO_x0020_Choice_x0020_7>
    <SRO_x0020_Choice_x0020_9 xmlns="204505f4-bc17-400c-ad86-ea9bc2ab0ba0">false</SRO_x0020_Choice_x0020_9>
    <EIC_x0020_Choice_x0020_1 xmlns="204505f4-bc17-400c-ad86-ea9bc2ab0ba0">false</EIC_x0020_Choice_x0020_1>
    <EIC_x0020_Choice_x0020_6 xmlns="204505f4-bc17-400c-ad86-ea9bc2ab0ba0">false</EIC_x0020_Choice_x0020_6>
    <SRO_x0020_Choice_x0020_12 xmlns="204505f4-bc17-400c-ad86-ea9bc2ab0ba0">false</SRO_x0020_Choice_x0020_12>
    <Status xmlns="204505f4-bc17-400c-ad86-ea9bc2ab0ba0">Ready for Review</Status>
    <WF_x0020_Status_x0020__x002d__x0020_Ready_x0020_for_x0020_Review xmlns="204505f4-bc17-400c-ad86-ea9bc2ab0ba0" xsi:nil="true"/>
    <WF_x0020_Status_x0020__x002d__x0020_Ready_x0020_for_x0020_Review_x0020_SRO xmlns="204505f4-bc17-400c-ad86-ea9bc2ab0ba0" xsi:nil="true"/>
    <WF_x0020_Status_x0020__x002d__x0020_Ready_x0020_for_x0020_Review_x0020_EIC xmlns="204505f4-bc17-400c-ad86-ea9bc2ab0ba0" xsi:nil="true"/>
    <WF_x0020_Status_x0020__x002d__x0020_Review_x0020_Complete xmlns="204505f4-bc17-400c-ad86-ea9bc2ab0ba0" xsi:nil="true"/>
    <EIC_x0020_Choice_x0020_12 xmlns="204505f4-bc17-400c-ad86-ea9bc2ab0ba0">false</EIC_x0020_Choice_x0020_12>
    <EIC_x0020_Choice_x0020_11 xmlns="204505f4-bc17-400c-ad86-ea9bc2ab0ba0">false</EIC_x0020_Choice_x0020_11>
    <EIC_x0020_Choice_x0020_10 xmlns="204505f4-bc17-400c-ad86-ea9bc2ab0ba0">false</EIC_x0020_Choice_x0020_10>
    <EIC_x0020_Choice_x0020_5 xmlns="204505f4-bc17-400c-ad86-ea9bc2ab0ba0">false</EIC_x0020_Choice_x0020_5>
    <WF_x0020_Status_x0020__x002d__x0020_Approved xmlns="204505f4-bc17-400c-ad86-ea9bc2ab0ba0" xsi:nil="true"/>
    <FormData xmlns="http://schemas.microsoft.com/sharepoint/v3">&lt;?xml version="1.0" encoding="utf-8"?&gt;&lt;FormVariables&gt;&lt;Version /&gt;&lt;/FormVariables&gt;</FormData>
    <SRO_x0020_Choice_x0020_1 xmlns="204505f4-bc17-400c-ad86-ea9bc2ab0ba0">false</SRO_x0020_Choice_x0020_1>
    <SRO_x0020_Choice_x0020_4 xmlns="204505f4-bc17-400c-ad86-ea9bc2ab0ba0">false</SRO_x0020_Choice_x0020_4>
    <Catagory xmlns="204505f4-bc17-400c-ad86-ea9bc2ab0ba0" xsi:nil="true"/>
    <EIC_x0020_Choice_x0020_4 xmlns="204505f4-bc17-400c-ad86-ea9bc2ab0ba0">false</EIC_x0020_Choice_x0020_4>
    <EIC_x0020_Choice_x0020_9 xmlns="204505f4-bc17-400c-ad86-ea9bc2ab0ba0">false</EIC_x0020_Choice_x0020_9>
    <SRO_x0020_Status xmlns="204505f4-bc17-400c-ad86-ea9bc2ab0ba0">Ready for Review</SRO_x0020_Status>
    <WF_x0020_Status_x0020__x002d__x0020_Rework xmlns="204505f4-bc17-400c-ad86-ea9bc2ab0ba0" xsi:nil="true"/>
    <Ready_x0020_for_x0020_Review_x0020_Date xmlns="204505f4-bc17-400c-ad86-ea9bc2ab0ba0" xsi:nil="true"/>
    <SRO_x0020_Choice_x0020_2 xmlns="204505f4-bc17-400c-ad86-ea9bc2ab0ba0">false</SRO_x0020_Choice_x0020_2>
    <SRO_x0020_Choice_x0020_5 xmlns="204505f4-bc17-400c-ad86-ea9bc2ab0ba0">false</SRO_x0020_Choice_x0020_5>
    <WF_x0020_Status_x0020__x002d__x0020_New xmlns="204505f4-bc17-400c-ad86-ea9bc2ab0ba0" xsi:nil="true"/>
    <Comments xmlns="204505f4-bc17-400c-ad86-ea9bc2ab0ba0" xsi:nil="true"/>
    <EIC_x0020_Choice_x0020_3 xmlns="204505f4-bc17-400c-ad86-ea9bc2ab0ba0">false</EIC_x0020_Choice_x0020_3>
    <EIC_x0020_Choice_x0020_8 xmlns="204505f4-bc17-400c-ad86-ea9bc2ab0ba0">false</EIC_x0020_Choice_x0020_8>
  </documentManagement>
</p:properties>
</file>

<file path=customXml/item4.xml><?xml version="1.0" encoding="utf-8"?>
<?mso-contentType ?>
<FormTemplates>
  <Display>DocumentLibraryForm</Display>
  <Edit>DocumentLibraryForm</Edit>
  <New>DocumentLibraryForm</New>
  <MobileDisplayFormUrl/>
  <MobileEditFormUrl/>
  <MobileNewFormUrl/>
</FormTemplates>
</file>

<file path=customXml/item5.xml><?xml version="1.0" encoding="utf-8"?>
<?mso-contentType ?>
<FormUrls xmlns="http://schemas.microsoft.com/sharepoint/v3/contenttype/forms/url">
  <MobileDisplay>_layouts/15/NintexForms/Mobile/DispForm.aspx</MobileDisplay>
  <MobileEdit>_layouts/15/NintexForms/Mobile/EditForm.aspx</MobileEdit>
  <MobileNew>_layouts/15/NintexForms/Mobile/NewForm.aspx</MobileNew>
</FormUrls>
</file>

<file path=customXml/itemProps1.xml><?xml version="1.0" encoding="utf-8"?>
<ds:datastoreItem xmlns:ds="http://schemas.openxmlformats.org/officeDocument/2006/customXml" ds:itemID="{40FFB3E3-0EDE-4956-8EC4-9D42DBEB61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04505f4-bc17-400c-ad86-ea9bc2ab0ba0"/>
    <ds:schemaRef ds:uri="8fa2217e-8f64-4f31-91ce-1d251c10a4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D4D9408-64D1-4A34-A0AB-C995435E58AD}">
  <ds:schemaRefs>
    <ds:schemaRef ds:uri="http://schemas.microsoft.com/sharepoint/v3/contenttype/forms"/>
  </ds:schemaRefs>
</ds:datastoreItem>
</file>

<file path=customXml/itemProps3.xml><?xml version="1.0" encoding="utf-8"?>
<ds:datastoreItem xmlns:ds="http://schemas.openxmlformats.org/officeDocument/2006/customXml" ds:itemID="{C089388B-9E67-47D7-80DC-01380C37F5AC}">
  <ds:schemaRefs>
    <ds:schemaRef ds:uri="204505f4-bc17-400c-ad86-ea9bc2ab0ba0"/>
    <ds:schemaRef ds:uri="http://www.w3.org/XML/1998/namespace"/>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http://purl.org/dc/terms/"/>
    <ds:schemaRef ds:uri="8fa2217e-8f64-4f31-91ce-1d251c10a4a0"/>
    <ds:schemaRef ds:uri="http://schemas.microsoft.com/sharepoint/v3"/>
    <ds:schemaRef ds:uri="http://schemas.microsoft.com/office/2006/metadata/properties"/>
    <ds:schemaRef ds:uri="http://purl.org/dc/dcmitype/"/>
  </ds:schemaRefs>
</ds:datastoreItem>
</file>

<file path=customXml/itemProps4.xml><?xml version="1.0" encoding="utf-8"?>
<ds:datastoreItem xmlns:ds="http://schemas.openxmlformats.org/officeDocument/2006/customXml" ds:itemID="{63AF3981-5C67-4316-889B-C802F8F053E4}">
  <ds:schemaRefs/>
</ds:datastoreItem>
</file>

<file path=customXml/itemProps5.xml><?xml version="1.0" encoding="utf-8"?>
<ds:datastoreItem xmlns:ds="http://schemas.openxmlformats.org/officeDocument/2006/customXml" ds:itemID="{F436745A-ED47-4B49-8305-485E6893DDBA}">
  <ds:schemaRefs>
    <ds:schemaRef ds:uri="http://schemas.microsoft.com/sharepoint/v3/contenttype/forms/url"/>
  </ds:schemaRefs>
</ds:datastoreItem>
</file>

<file path=docProps/app.xml><?xml version="1.0" encoding="utf-8"?>
<Properties xmlns="http://schemas.openxmlformats.org/officeDocument/2006/extended-properties" xmlns:vt="http://schemas.openxmlformats.org/officeDocument/2006/docPropsVTypes">
  <Template/>
  <TotalTime>10521</TotalTime>
  <Words>1381</Words>
  <Application>Microsoft Office PowerPoint</Application>
  <PresentationFormat>On-screen Show (4:3)</PresentationFormat>
  <Paragraphs>164</Paragraphs>
  <Slides>18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Microsoft Sans Serif</vt:lpstr>
      <vt:lpstr>Office Theme</vt:lpstr>
      <vt:lpstr>PowerPoint Presentation</vt:lpstr>
      <vt:lpstr>PowerPoint Presentation</vt:lpstr>
      <vt:lpstr>PowerPoint Presentation</vt:lpstr>
      <vt:lpstr> CDRL E003 CFAT Report: Page 1 (Cover) </vt:lpstr>
      <vt:lpstr> CDRL E003 CFAT Report: Page 1 (Cover Example) </vt:lpstr>
      <vt:lpstr> CDRL E003 Report: Page 2 </vt:lpstr>
      <vt:lpstr> CDRL E003 Report: Page 4 </vt:lpstr>
      <vt:lpstr> CDRL E003 Report: Introduction, Page 5</vt:lpstr>
      <vt:lpstr> CDRL E003 Report: Page 5, Summary</vt:lpstr>
      <vt:lpstr> </vt:lpstr>
      <vt:lpstr>PowerPoint Presentation</vt:lpstr>
      <vt:lpstr> CDRL E003 Report: Sections 4.1 and 4.2  </vt:lpstr>
      <vt:lpstr> CDRL E003 Report: Sections 4.3 and 4.4</vt:lpstr>
      <vt:lpstr> CDRL E003 Report: Sections 4.5 and 4.6</vt:lpstr>
      <vt:lpstr>Lab Qualification Documentation</vt:lpstr>
      <vt:lpstr> </vt:lpstr>
      <vt:lpstr>PowerPoint Presentation</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Supplier CFAT Report PowerPoint</dc:title>
  <dc:creator>155212</dc:creator>
  <cp:lastModifiedBy>Vanessa Lambert-Kaminski</cp:lastModifiedBy>
  <cp:revision>174</cp:revision>
  <dcterms:created xsi:type="dcterms:W3CDTF">2016-05-02T13:10:00Z</dcterms:created>
  <dcterms:modified xsi:type="dcterms:W3CDTF">2018-08-01T17:49:17Z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2012-07-09T00:00:00Z</vt:filetime>
  </property>
  <property fmtid="{D5CDD505-2E9C-101B-9397-08002B2CF9AE}" pid="3" name="LastSaved">
    <vt:filetime>2016-05-02T00:00:00Z</vt:filetime>
  </property>
  <property fmtid="{D5CDD505-2E9C-101B-9397-08002B2CF9AE}" pid="4" name="TitusGUID">
    <vt:lpwstr>4cd3f9dd-cb43-4e71-840e-b887299b3820</vt:lpwstr>
  </property>
  <property fmtid="{D5CDD505-2E9C-101B-9397-08002B2CF9AE}" pid="5" name="OshkoshCorporationClassification">
    <vt:lpwstr>Unrestricted</vt:lpwstr>
  </property>
  <property fmtid="{D5CDD505-2E9C-101B-9397-08002B2CF9AE}" pid="6" name="OshkoshCorporationVisual Marking">
    <vt:lpwstr>YES</vt:lpwstr>
  </property>
  <property fmtid="{D5CDD505-2E9C-101B-9397-08002B2CF9AE}" pid="7" name="OshkoshDataType">
    <vt:lpwstr>Unrestricted</vt:lpwstr>
  </property>
  <property fmtid="{D5CDD505-2E9C-101B-9397-08002B2CF9AE}" pid="8" name="VisualMarking">
    <vt:lpwstr>YES</vt:lpwstr>
  </property>
  <property fmtid="{D5CDD505-2E9C-101B-9397-08002B2CF9AE}" pid="9" name="ContentTypeId">
    <vt:lpwstr>0x0101003FCDD83D7B75FC47B30D3CD9C330E552</vt:lpwstr>
  </property>
</Properties>
</file>