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3"/>
  </p:notesMasterIdLst>
  <p:sldIdLst>
    <p:sldId id="256" r:id="rId2"/>
    <p:sldId id="288" r:id="rId3"/>
    <p:sldId id="266" r:id="rId4"/>
    <p:sldId id="267" r:id="rId5"/>
    <p:sldId id="268" r:id="rId6"/>
    <p:sldId id="269" r:id="rId7"/>
    <p:sldId id="271" r:id="rId8"/>
    <p:sldId id="272" r:id="rId9"/>
    <p:sldId id="273" r:id="rId10"/>
    <p:sldId id="274" r:id="rId11"/>
    <p:sldId id="277" r:id="rId12"/>
    <p:sldId id="285" r:id="rId13"/>
    <p:sldId id="286" r:id="rId14"/>
    <p:sldId id="257" r:id="rId15"/>
    <p:sldId id="279" r:id="rId16"/>
    <p:sldId id="275" r:id="rId17"/>
    <p:sldId id="280" r:id="rId18"/>
    <p:sldId id="258" r:id="rId19"/>
    <p:sldId id="259" r:id="rId20"/>
    <p:sldId id="281" r:id="rId21"/>
    <p:sldId id="289" r:id="rId22"/>
    <p:sldId id="260" r:id="rId23"/>
    <p:sldId id="261" r:id="rId24"/>
    <p:sldId id="262" r:id="rId25"/>
    <p:sldId id="290" r:id="rId26"/>
    <p:sldId id="276" r:id="rId27"/>
    <p:sldId id="263" r:id="rId28"/>
    <p:sldId id="265" r:id="rId29"/>
    <p:sldId id="287" r:id="rId30"/>
    <p:sldId id="291" r:id="rId31"/>
    <p:sldId id="284" r:id="rId32"/>
  </p:sldIdLst>
  <p:sldSz cx="9144000" cy="6858000" type="screen4x3"/>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234" autoAdjust="0"/>
    <p:restoredTop sz="94660"/>
  </p:normalViewPr>
  <p:slideViewPr>
    <p:cSldViewPr>
      <p:cViewPr varScale="1">
        <p:scale>
          <a:sx n="84" d="100"/>
          <a:sy n="84" d="100"/>
        </p:scale>
        <p:origin x="-1282" y="-67"/>
      </p:cViewPr>
      <p:guideLst>
        <p:guide orient="horz" pos="2880"/>
        <p:guide pos="2160"/>
      </p:guideLst>
    </p:cSldViewPr>
  </p:slid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fld id="{4EE3C259-34DD-4328-BD67-D5DF9CE46B49}" type="datetimeFigureOut">
              <a:rPr lang="en-US" smtClean="0"/>
              <a:t>8/16/2016</a:t>
            </a:fld>
            <a:endParaRPr lang="en-US" dirty="0"/>
          </a:p>
        </p:txBody>
      </p:sp>
      <p:sp>
        <p:nvSpPr>
          <p:cNvPr id="4" name="Slide Image Placeholder 3"/>
          <p:cNvSpPr>
            <a:spLocks noGrp="1" noRot="1" noChangeAspect="1"/>
          </p:cNvSpPr>
          <p:nvPr>
            <p:ph type="sldImg" idx="2"/>
          </p:nvPr>
        </p:nvSpPr>
        <p:spPr>
          <a:xfrm>
            <a:off x="2857500" y="514350"/>
            <a:ext cx="3429000" cy="257175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914400" y="3257550"/>
            <a:ext cx="7315200" cy="30861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6513513"/>
            <a:ext cx="3962400" cy="3429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5180013" y="6513513"/>
            <a:ext cx="3962400" cy="342900"/>
          </a:xfrm>
          <a:prstGeom prst="rect">
            <a:avLst/>
          </a:prstGeom>
        </p:spPr>
        <p:txBody>
          <a:bodyPr vert="horz" lIns="91440" tIns="45720" rIns="91440" bIns="45720" rtlCol="0" anchor="b"/>
          <a:lstStyle>
            <a:lvl1pPr algn="r">
              <a:defRPr sz="1200"/>
            </a:lvl1pPr>
          </a:lstStyle>
          <a:p>
            <a:fld id="{AD041402-D5FF-4EBC-8538-583DA420F8E9}" type="slidenum">
              <a:rPr lang="en-US" smtClean="0"/>
              <a:t>‹#›</a:t>
            </a:fld>
            <a:endParaRPr lang="en-US" dirty="0"/>
          </a:p>
        </p:txBody>
      </p:sp>
    </p:spTree>
    <p:extLst>
      <p:ext uri="{BB962C8B-B14F-4D97-AF65-F5344CB8AC3E}">
        <p14:creationId xmlns:p14="http://schemas.microsoft.com/office/powerpoint/2010/main" val="42880408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D041402-D5FF-4EBC-8538-583DA420F8E9}" type="slidenum">
              <a:rPr lang="en-US" smtClean="0"/>
              <a:t>14</a:t>
            </a:fld>
            <a:endParaRPr lang="en-US" dirty="0"/>
          </a:p>
        </p:txBody>
      </p:sp>
    </p:spTree>
    <p:extLst>
      <p:ext uri="{BB962C8B-B14F-4D97-AF65-F5344CB8AC3E}">
        <p14:creationId xmlns:p14="http://schemas.microsoft.com/office/powerpoint/2010/main" val="33108619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685800" y="2125980"/>
            <a:ext cx="7772400" cy="1440179"/>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371600" y="3840480"/>
            <a:ext cx="6400799" cy="17145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defRPr sz="1500" i="1">
                <a:solidFill>
                  <a:schemeClr val="bg1"/>
                </a:solidFill>
                <a:latin typeface="Arial"/>
                <a:cs typeface="Arial"/>
              </a:defRPr>
            </a:lvl1pPr>
          </a:lstStyle>
          <a:p>
            <a:pPr marL="12700">
              <a:lnSpc>
                <a:spcPct val="100000"/>
              </a:lnSpc>
            </a:pPr>
            <a:r>
              <a:rPr i="0" spc="-5" dirty="0"/>
              <a:t>M</a:t>
            </a:r>
            <a:r>
              <a:rPr i="0" dirty="0"/>
              <a:t>I</a:t>
            </a:r>
            <a:r>
              <a:rPr i="0" spc="-5" dirty="0"/>
              <a:t>SS</a:t>
            </a:r>
            <a:r>
              <a:rPr i="0" dirty="0"/>
              <a:t>I</a:t>
            </a:r>
            <a:r>
              <a:rPr i="0" spc="-5" dirty="0"/>
              <a:t>O</a:t>
            </a:r>
            <a:r>
              <a:rPr i="0" dirty="0"/>
              <a:t>N</a:t>
            </a:r>
            <a:r>
              <a:rPr i="0" spc="-25" dirty="0"/>
              <a:t> </a:t>
            </a:r>
            <a:r>
              <a:rPr i="0" spc="-5" dirty="0"/>
              <a:t>DR</a:t>
            </a:r>
            <a:r>
              <a:rPr i="0" dirty="0"/>
              <a:t>I</a:t>
            </a:r>
            <a:r>
              <a:rPr i="0" spc="-5" dirty="0"/>
              <a:t>VEN</a:t>
            </a:r>
            <a:r>
              <a:rPr i="0" dirty="0"/>
              <a:t>:</a:t>
            </a:r>
            <a:r>
              <a:rPr i="0" spc="15" dirty="0"/>
              <a:t> </a:t>
            </a:r>
            <a:r>
              <a:rPr sz="1400" spc="-140" dirty="0">
                <a:solidFill>
                  <a:srgbClr val="E58E1A"/>
                </a:solidFill>
                <a:latin typeface="Arial"/>
                <a:cs typeface="Arial"/>
              </a:rPr>
              <a:t>T</a:t>
            </a:r>
            <a:r>
              <a:rPr sz="1400" dirty="0">
                <a:solidFill>
                  <a:srgbClr val="E58E1A"/>
                </a:solidFill>
                <a:latin typeface="Arial"/>
                <a:cs typeface="Arial"/>
              </a:rPr>
              <a:t>o</a:t>
            </a:r>
            <a:r>
              <a:rPr sz="1400" spc="-10" dirty="0">
                <a:solidFill>
                  <a:srgbClr val="E58E1A"/>
                </a:solidFill>
                <a:latin typeface="Arial"/>
                <a:cs typeface="Arial"/>
              </a:rPr>
              <a:t> </a:t>
            </a:r>
            <a:r>
              <a:rPr sz="1400" spc="-20" dirty="0">
                <a:solidFill>
                  <a:srgbClr val="E58E1A"/>
                </a:solidFill>
                <a:latin typeface="Arial"/>
                <a:cs typeface="Arial"/>
              </a:rPr>
              <a:t>M</a:t>
            </a:r>
            <a:r>
              <a:rPr sz="1400" dirty="0">
                <a:solidFill>
                  <a:srgbClr val="E58E1A"/>
                </a:solidFill>
                <a:latin typeface="Arial"/>
                <a:cs typeface="Arial"/>
              </a:rPr>
              <a:t>o</a:t>
            </a:r>
            <a:r>
              <a:rPr sz="1400" spc="5" dirty="0">
                <a:solidFill>
                  <a:srgbClr val="E58E1A"/>
                </a:solidFill>
                <a:latin typeface="Arial"/>
                <a:cs typeface="Arial"/>
              </a:rPr>
              <a:t>v</a:t>
            </a:r>
            <a:r>
              <a:rPr sz="1400" dirty="0">
                <a:solidFill>
                  <a:srgbClr val="E58E1A"/>
                </a:solidFill>
                <a:latin typeface="Arial"/>
                <a:cs typeface="Arial"/>
              </a:rPr>
              <a:t>e</a:t>
            </a:r>
            <a:r>
              <a:rPr sz="1400" spc="-10" dirty="0">
                <a:solidFill>
                  <a:srgbClr val="E58E1A"/>
                </a:solidFill>
                <a:latin typeface="Arial"/>
                <a:cs typeface="Arial"/>
              </a:rPr>
              <a:t> </a:t>
            </a:r>
            <a:r>
              <a:rPr sz="1400" spc="5" dirty="0">
                <a:solidFill>
                  <a:srgbClr val="E58E1A"/>
                </a:solidFill>
                <a:latin typeface="Arial"/>
                <a:cs typeface="Arial"/>
              </a:rPr>
              <a:t>t</a:t>
            </a:r>
            <a:r>
              <a:rPr sz="1400" spc="-5" dirty="0">
                <a:solidFill>
                  <a:srgbClr val="E58E1A"/>
                </a:solidFill>
                <a:latin typeface="Arial"/>
                <a:cs typeface="Arial"/>
              </a:rPr>
              <a:t>h</a:t>
            </a:r>
            <a:r>
              <a:rPr sz="1400" dirty="0">
                <a:solidFill>
                  <a:srgbClr val="E58E1A"/>
                </a:solidFill>
                <a:latin typeface="Arial"/>
                <a:cs typeface="Arial"/>
              </a:rPr>
              <a:t>e</a:t>
            </a:r>
            <a:r>
              <a:rPr sz="1400" spc="-20" dirty="0">
                <a:solidFill>
                  <a:srgbClr val="E58E1A"/>
                </a:solidFill>
                <a:latin typeface="Arial"/>
                <a:cs typeface="Arial"/>
              </a:rPr>
              <a:t> </a:t>
            </a:r>
            <a:r>
              <a:rPr sz="1400" spc="30" dirty="0">
                <a:solidFill>
                  <a:srgbClr val="E58E1A"/>
                </a:solidFill>
                <a:latin typeface="Arial"/>
                <a:cs typeface="Arial"/>
              </a:rPr>
              <a:t>W</a:t>
            </a:r>
            <a:r>
              <a:rPr sz="1400" spc="-5" dirty="0">
                <a:solidFill>
                  <a:srgbClr val="E58E1A"/>
                </a:solidFill>
                <a:latin typeface="Arial"/>
                <a:cs typeface="Arial"/>
              </a:rPr>
              <a:t>o</a:t>
            </a:r>
            <a:r>
              <a:rPr sz="1400" dirty="0">
                <a:solidFill>
                  <a:srgbClr val="E58E1A"/>
                </a:solidFill>
                <a:latin typeface="Arial"/>
                <a:cs typeface="Arial"/>
              </a:rPr>
              <a:t>rld</a:t>
            </a:r>
            <a:r>
              <a:rPr sz="1400" spc="-55" dirty="0">
                <a:solidFill>
                  <a:srgbClr val="E58E1A"/>
                </a:solidFill>
                <a:latin typeface="Arial"/>
                <a:cs typeface="Arial"/>
              </a:rPr>
              <a:t> </a:t>
            </a:r>
            <a:r>
              <a:rPr sz="1400" dirty="0">
                <a:solidFill>
                  <a:srgbClr val="E58E1A"/>
                </a:solidFill>
                <a:latin typeface="Arial"/>
                <a:cs typeface="Arial"/>
              </a:rPr>
              <a:t>at</a:t>
            </a:r>
            <a:r>
              <a:rPr sz="1400" spc="-15" dirty="0">
                <a:solidFill>
                  <a:srgbClr val="E58E1A"/>
                </a:solidFill>
                <a:latin typeface="Arial"/>
                <a:cs typeface="Arial"/>
              </a:rPr>
              <a:t> </a:t>
            </a:r>
            <a:r>
              <a:rPr sz="1400" spc="30" dirty="0">
                <a:solidFill>
                  <a:srgbClr val="E58E1A"/>
                </a:solidFill>
                <a:latin typeface="Arial"/>
                <a:cs typeface="Arial"/>
              </a:rPr>
              <a:t>W</a:t>
            </a:r>
            <a:r>
              <a:rPr sz="1400" dirty="0">
                <a:solidFill>
                  <a:srgbClr val="E58E1A"/>
                </a:solidFill>
                <a:latin typeface="Arial"/>
                <a:cs typeface="Arial"/>
              </a:rPr>
              <a:t>ork</a:t>
            </a:r>
            <a:endParaRPr sz="1400" dirty="0">
              <a:latin typeface="Arial"/>
              <a:cs typeface="Arial"/>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8/16/2016</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000" b="1">
                <a:solidFill>
                  <a:srgbClr val="3C5578"/>
                </a:solidFill>
                <a:latin typeface="Arial"/>
                <a:cs typeface="Arial"/>
              </a:defRPr>
            </a:lvl1pPr>
          </a:lstStyle>
          <a:p>
            <a:endParaRPr/>
          </a:p>
        </p:txBody>
      </p:sp>
      <p:sp>
        <p:nvSpPr>
          <p:cNvPr id="3" name="Holder 3"/>
          <p:cNvSpPr>
            <a:spLocks noGrp="1"/>
          </p:cNvSpPr>
          <p:nvPr>
            <p:ph type="body" idx="1"/>
          </p:nvPr>
        </p:nvSpPr>
        <p:spPr/>
        <p:txBody>
          <a:bodyPr lIns="0" tIns="0" rIns="0" bIns="0"/>
          <a:lstStyle>
            <a:lvl1pPr>
              <a:defRPr sz="1100">
                <a:latin typeface="Arial"/>
                <a:cs typeface="Arial"/>
              </a:defRPr>
            </a:lvl1pPr>
          </a:lstStyle>
          <a:p>
            <a:endParaRPr/>
          </a:p>
        </p:txBody>
      </p:sp>
      <p:sp>
        <p:nvSpPr>
          <p:cNvPr id="4" name="Holder 4"/>
          <p:cNvSpPr>
            <a:spLocks noGrp="1"/>
          </p:cNvSpPr>
          <p:nvPr>
            <p:ph type="ftr" sz="quarter" idx="5"/>
          </p:nvPr>
        </p:nvSpPr>
        <p:spPr/>
        <p:txBody>
          <a:bodyPr lIns="0" tIns="0" rIns="0" bIns="0"/>
          <a:lstStyle>
            <a:lvl1pPr>
              <a:defRPr sz="1500" i="1">
                <a:solidFill>
                  <a:schemeClr val="bg1"/>
                </a:solidFill>
                <a:latin typeface="Arial"/>
                <a:cs typeface="Arial"/>
              </a:defRPr>
            </a:lvl1pPr>
          </a:lstStyle>
          <a:p>
            <a:pPr marL="12700">
              <a:lnSpc>
                <a:spcPct val="100000"/>
              </a:lnSpc>
            </a:pPr>
            <a:r>
              <a:rPr i="0" spc="-5" dirty="0"/>
              <a:t>M</a:t>
            </a:r>
            <a:r>
              <a:rPr i="0" dirty="0"/>
              <a:t>I</a:t>
            </a:r>
            <a:r>
              <a:rPr i="0" spc="-5" dirty="0"/>
              <a:t>SS</a:t>
            </a:r>
            <a:r>
              <a:rPr i="0" dirty="0"/>
              <a:t>I</a:t>
            </a:r>
            <a:r>
              <a:rPr i="0" spc="-5" dirty="0"/>
              <a:t>O</a:t>
            </a:r>
            <a:r>
              <a:rPr i="0" dirty="0"/>
              <a:t>N</a:t>
            </a:r>
            <a:r>
              <a:rPr i="0" spc="-25" dirty="0"/>
              <a:t> </a:t>
            </a:r>
            <a:r>
              <a:rPr i="0" spc="-5" dirty="0"/>
              <a:t>DR</a:t>
            </a:r>
            <a:r>
              <a:rPr i="0" dirty="0"/>
              <a:t>I</a:t>
            </a:r>
            <a:r>
              <a:rPr i="0" spc="-5" dirty="0"/>
              <a:t>VEN</a:t>
            </a:r>
            <a:r>
              <a:rPr i="0" dirty="0"/>
              <a:t>:</a:t>
            </a:r>
            <a:r>
              <a:rPr i="0" spc="15" dirty="0"/>
              <a:t> </a:t>
            </a:r>
            <a:r>
              <a:rPr sz="1400" spc="-140" dirty="0">
                <a:solidFill>
                  <a:srgbClr val="E58E1A"/>
                </a:solidFill>
                <a:latin typeface="Arial"/>
                <a:cs typeface="Arial"/>
              </a:rPr>
              <a:t>T</a:t>
            </a:r>
            <a:r>
              <a:rPr sz="1400" dirty="0">
                <a:solidFill>
                  <a:srgbClr val="E58E1A"/>
                </a:solidFill>
                <a:latin typeface="Arial"/>
                <a:cs typeface="Arial"/>
              </a:rPr>
              <a:t>o</a:t>
            </a:r>
            <a:r>
              <a:rPr sz="1400" spc="-10" dirty="0">
                <a:solidFill>
                  <a:srgbClr val="E58E1A"/>
                </a:solidFill>
                <a:latin typeface="Arial"/>
                <a:cs typeface="Arial"/>
              </a:rPr>
              <a:t> </a:t>
            </a:r>
            <a:r>
              <a:rPr sz="1400" spc="-20" dirty="0">
                <a:solidFill>
                  <a:srgbClr val="E58E1A"/>
                </a:solidFill>
                <a:latin typeface="Arial"/>
                <a:cs typeface="Arial"/>
              </a:rPr>
              <a:t>M</a:t>
            </a:r>
            <a:r>
              <a:rPr sz="1400" dirty="0">
                <a:solidFill>
                  <a:srgbClr val="E58E1A"/>
                </a:solidFill>
                <a:latin typeface="Arial"/>
                <a:cs typeface="Arial"/>
              </a:rPr>
              <a:t>o</a:t>
            </a:r>
            <a:r>
              <a:rPr sz="1400" spc="5" dirty="0">
                <a:solidFill>
                  <a:srgbClr val="E58E1A"/>
                </a:solidFill>
                <a:latin typeface="Arial"/>
                <a:cs typeface="Arial"/>
              </a:rPr>
              <a:t>v</a:t>
            </a:r>
            <a:r>
              <a:rPr sz="1400" dirty="0">
                <a:solidFill>
                  <a:srgbClr val="E58E1A"/>
                </a:solidFill>
                <a:latin typeface="Arial"/>
                <a:cs typeface="Arial"/>
              </a:rPr>
              <a:t>e</a:t>
            </a:r>
            <a:r>
              <a:rPr sz="1400" spc="-10" dirty="0">
                <a:solidFill>
                  <a:srgbClr val="E58E1A"/>
                </a:solidFill>
                <a:latin typeface="Arial"/>
                <a:cs typeface="Arial"/>
              </a:rPr>
              <a:t> </a:t>
            </a:r>
            <a:r>
              <a:rPr sz="1400" spc="5" dirty="0">
                <a:solidFill>
                  <a:srgbClr val="E58E1A"/>
                </a:solidFill>
                <a:latin typeface="Arial"/>
                <a:cs typeface="Arial"/>
              </a:rPr>
              <a:t>t</a:t>
            </a:r>
            <a:r>
              <a:rPr sz="1400" spc="-5" dirty="0">
                <a:solidFill>
                  <a:srgbClr val="E58E1A"/>
                </a:solidFill>
                <a:latin typeface="Arial"/>
                <a:cs typeface="Arial"/>
              </a:rPr>
              <a:t>h</a:t>
            </a:r>
            <a:r>
              <a:rPr sz="1400" dirty="0">
                <a:solidFill>
                  <a:srgbClr val="E58E1A"/>
                </a:solidFill>
                <a:latin typeface="Arial"/>
                <a:cs typeface="Arial"/>
              </a:rPr>
              <a:t>e</a:t>
            </a:r>
            <a:r>
              <a:rPr sz="1400" spc="-20" dirty="0">
                <a:solidFill>
                  <a:srgbClr val="E58E1A"/>
                </a:solidFill>
                <a:latin typeface="Arial"/>
                <a:cs typeface="Arial"/>
              </a:rPr>
              <a:t> </a:t>
            </a:r>
            <a:r>
              <a:rPr sz="1400" spc="30" dirty="0">
                <a:solidFill>
                  <a:srgbClr val="E58E1A"/>
                </a:solidFill>
                <a:latin typeface="Arial"/>
                <a:cs typeface="Arial"/>
              </a:rPr>
              <a:t>W</a:t>
            </a:r>
            <a:r>
              <a:rPr sz="1400" spc="-5" dirty="0">
                <a:solidFill>
                  <a:srgbClr val="E58E1A"/>
                </a:solidFill>
                <a:latin typeface="Arial"/>
                <a:cs typeface="Arial"/>
              </a:rPr>
              <a:t>o</a:t>
            </a:r>
            <a:r>
              <a:rPr sz="1400" dirty="0">
                <a:solidFill>
                  <a:srgbClr val="E58E1A"/>
                </a:solidFill>
                <a:latin typeface="Arial"/>
                <a:cs typeface="Arial"/>
              </a:rPr>
              <a:t>rld</a:t>
            </a:r>
            <a:r>
              <a:rPr sz="1400" spc="-55" dirty="0">
                <a:solidFill>
                  <a:srgbClr val="E58E1A"/>
                </a:solidFill>
                <a:latin typeface="Arial"/>
                <a:cs typeface="Arial"/>
              </a:rPr>
              <a:t> </a:t>
            </a:r>
            <a:r>
              <a:rPr sz="1400" dirty="0">
                <a:solidFill>
                  <a:srgbClr val="E58E1A"/>
                </a:solidFill>
                <a:latin typeface="Arial"/>
                <a:cs typeface="Arial"/>
              </a:rPr>
              <a:t>at</a:t>
            </a:r>
            <a:r>
              <a:rPr sz="1400" spc="-15" dirty="0">
                <a:solidFill>
                  <a:srgbClr val="E58E1A"/>
                </a:solidFill>
                <a:latin typeface="Arial"/>
                <a:cs typeface="Arial"/>
              </a:rPr>
              <a:t> </a:t>
            </a:r>
            <a:r>
              <a:rPr sz="1400" spc="30" dirty="0">
                <a:solidFill>
                  <a:srgbClr val="E58E1A"/>
                </a:solidFill>
                <a:latin typeface="Arial"/>
                <a:cs typeface="Arial"/>
              </a:rPr>
              <a:t>W</a:t>
            </a:r>
            <a:r>
              <a:rPr sz="1400" dirty="0">
                <a:solidFill>
                  <a:srgbClr val="E58E1A"/>
                </a:solidFill>
                <a:latin typeface="Arial"/>
                <a:cs typeface="Arial"/>
              </a:rPr>
              <a:t>ork</a:t>
            </a:r>
            <a:endParaRPr sz="1400" dirty="0">
              <a:latin typeface="Arial"/>
              <a:cs typeface="Arial"/>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8/16/2016</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000" b="1">
                <a:solidFill>
                  <a:srgbClr val="3C5578"/>
                </a:solidFill>
                <a:latin typeface="Arial"/>
                <a:cs typeface="Arial"/>
              </a:defRPr>
            </a:lvl1pPr>
          </a:lstStyle>
          <a:p>
            <a:endParaRPr/>
          </a:p>
        </p:txBody>
      </p:sp>
      <p:sp>
        <p:nvSpPr>
          <p:cNvPr id="3" name="Holder 3"/>
          <p:cNvSpPr>
            <a:spLocks noGrp="1"/>
          </p:cNvSpPr>
          <p:nvPr>
            <p:ph sz="half" idx="2"/>
          </p:nvPr>
        </p:nvSpPr>
        <p:spPr>
          <a:xfrm>
            <a:off x="457200" y="1577340"/>
            <a:ext cx="3977640" cy="4526280"/>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4709159" y="1577340"/>
            <a:ext cx="3977640" cy="4526280"/>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defRPr sz="1500" i="1">
                <a:solidFill>
                  <a:schemeClr val="bg1"/>
                </a:solidFill>
                <a:latin typeface="Arial"/>
                <a:cs typeface="Arial"/>
              </a:defRPr>
            </a:lvl1pPr>
          </a:lstStyle>
          <a:p>
            <a:pPr marL="12700">
              <a:lnSpc>
                <a:spcPct val="100000"/>
              </a:lnSpc>
            </a:pPr>
            <a:r>
              <a:rPr i="0" spc="-5" dirty="0"/>
              <a:t>M</a:t>
            </a:r>
            <a:r>
              <a:rPr i="0" dirty="0"/>
              <a:t>I</a:t>
            </a:r>
            <a:r>
              <a:rPr i="0" spc="-5" dirty="0"/>
              <a:t>SS</a:t>
            </a:r>
            <a:r>
              <a:rPr i="0" dirty="0"/>
              <a:t>I</a:t>
            </a:r>
            <a:r>
              <a:rPr i="0" spc="-5" dirty="0"/>
              <a:t>O</a:t>
            </a:r>
            <a:r>
              <a:rPr i="0" dirty="0"/>
              <a:t>N</a:t>
            </a:r>
            <a:r>
              <a:rPr i="0" spc="-25" dirty="0"/>
              <a:t> </a:t>
            </a:r>
            <a:r>
              <a:rPr i="0" spc="-5" dirty="0"/>
              <a:t>DR</a:t>
            </a:r>
            <a:r>
              <a:rPr i="0" dirty="0"/>
              <a:t>I</a:t>
            </a:r>
            <a:r>
              <a:rPr i="0" spc="-5" dirty="0"/>
              <a:t>VEN</a:t>
            </a:r>
            <a:r>
              <a:rPr i="0" dirty="0"/>
              <a:t>:</a:t>
            </a:r>
            <a:r>
              <a:rPr i="0" spc="15" dirty="0"/>
              <a:t> </a:t>
            </a:r>
            <a:r>
              <a:rPr sz="1400" spc="-140" dirty="0">
                <a:solidFill>
                  <a:srgbClr val="E58E1A"/>
                </a:solidFill>
                <a:latin typeface="Arial"/>
                <a:cs typeface="Arial"/>
              </a:rPr>
              <a:t>T</a:t>
            </a:r>
            <a:r>
              <a:rPr sz="1400" dirty="0">
                <a:solidFill>
                  <a:srgbClr val="E58E1A"/>
                </a:solidFill>
                <a:latin typeface="Arial"/>
                <a:cs typeface="Arial"/>
              </a:rPr>
              <a:t>o</a:t>
            </a:r>
            <a:r>
              <a:rPr sz="1400" spc="-10" dirty="0">
                <a:solidFill>
                  <a:srgbClr val="E58E1A"/>
                </a:solidFill>
                <a:latin typeface="Arial"/>
                <a:cs typeface="Arial"/>
              </a:rPr>
              <a:t> </a:t>
            </a:r>
            <a:r>
              <a:rPr sz="1400" spc="-20" dirty="0">
                <a:solidFill>
                  <a:srgbClr val="E58E1A"/>
                </a:solidFill>
                <a:latin typeface="Arial"/>
                <a:cs typeface="Arial"/>
              </a:rPr>
              <a:t>M</a:t>
            </a:r>
            <a:r>
              <a:rPr sz="1400" dirty="0">
                <a:solidFill>
                  <a:srgbClr val="E58E1A"/>
                </a:solidFill>
                <a:latin typeface="Arial"/>
                <a:cs typeface="Arial"/>
              </a:rPr>
              <a:t>o</a:t>
            </a:r>
            <a:r>
              <a:rPr sz="1400" spc="5" dirty="0">
                <a:solidFill>
                  <a:srgbClr val="E58E1A"/>
                </a:solidFill>
                <a:latin typeface="Arial"/>
                <a:cs typeface="Arial"/>
              </a:rPr>
              <a:t>v</a:t>
            </a:r>
            <a:r>
              <a:rPr sz="1400" dirty="0">
                <a:solidFill>
                  <a:srgbClr val="E58E1A"/>
                </a:solidFill>
                <a:latin typeface="Arial"/>
                <a:cs typeface="Arial"/>
              </a:rPr>
              <a:t>e</a:t>
            </a:r>
            <a:r>
              <a:rPr sz="1400" spc="-10" dirty="0">
                <a:solidFill>
                  <a:srgbClr val="E58E1A"/>
                </a:solidFill>
                <a:latin typeface="Arial"/>
                <a:cs typeface="Arial"/>
              </a:rPr>
              <a:t> </a:t>
            </a:r>
            <a:r>
              <a:rPr sz="1400" spc="5" dirty="0">
                <a:solidFill>
                  <a:srgbClr val="E58E1A"/>
                </a:solidFill>
                <a:latin typeface="Arial"/>
                <a:cs typeface="Arial"/>
              </a:rPr>
              <a:t>t</a:t>
            </a:r>
            <a:r>
              <a:rPr sz="1400" spc="-5" dirty="0">
                <a:solidFill>
                  <a:srgbClr val="E58E1A"/>
                </a:solidFill>
                <a:latin typeface="Arial"/>
                <a:cs typeface="Arial"/>
              </a:rPr>
              <a:t>h</a:t>
            </a:r>
            <a:r>
              <a:rPr sz="1400" dirty="0">
                <a:solidFill>
                  <a:srgbClr val="E58E1A"/>
                </a:solidFill>
                <a:latin typeface="Arial"/>
                <a:cs typeface="Arial"/>
              </a:rPr>
              <a:t>e</a:t>
            </a:r>
            <a:r>
              <a:rPr sz="1400" spc="-20" dirty="0">
                <a:solidFill>
                  <a:srgbClr val="E58E1A"/>
                </a:solidFill>
                <a:latin typeface="Arial"/>
                <a:cs typeface="Arial"/>
              </a:rPr>
              <a:t> </a:t>
            </a:r>
            <a:r>
              <a:rPr sz="1400" spc="30" dirty="0">
                <a:solidFill>
                  <a:srgbClr val="E58E1A"/>
                </a:solidFill>
                <a:latin typeface="Arial"/>
                <a:cs typeface="Arial"/>
              </a:rPr>
              <a:t>W</a:t>
            </a:r>
            <a:r>
              <a:rPr sz="1400" spc="-5" dirty="0">
                <a:solidFill>
                  <a:srgbClr val="E58E1A"/>
                </a:solidFill>
                <a:latin typeface="Arial"/>
                <a:cs typeface="Arial"/>
              </a:rPr>
              <a:t>o</a:t>
            </a:r>
            <a:r>
              <a:rPr sz="1400" dirty="0">
                <a:solidFill>
                  <a:srgbClr val="E58E1A"/>
                </a:solidFill>
                <a:latin typeface="Arial"/>
                <a:cs typeface="Arial"/>
              </a:rPr>
              <a:t>rld</a:t>
            </a:r>
            <a:r>
              <a:rPr sz="1400" spc="-55" dirty="0">
                <a:solidFill>
                  <a:srgbClr val="E58E1A"/>
                </a:solidFill>
                <a:latin typeface="Arial"/>
                <a:cs typeface="Arial"/>
              </a:rPr>
              <a:t> </a:t>
            </a:r>
            <a:r>
              <a:rPr sz="1400" dirty="0">
                <a:solidFill>
                  <a:srgbClr val="E58E1A"/>
                </a:solidFill>
                <a:latin typeface="Arial"/>
                <a:cs typeface="Arial"/>
              </a:rPr>
              <a:t>at</a:t>
            </a:r>
            <a:r>
              <a:rPr sz="1400" spc="-15" dirty="0">
                <a:solidFill>
                  <a:srgbClr val="E58E1A"/>
                </a:solidFill>
                <a:latin typeface="Arial"/>
                <a:cs typeface="Arial"/>
              </a:rPr>
              <a:t> </a:t>
            </a:r>
            <a:r>
              <a:rPr sz="1400" spc="30" dirty="0">
                <a:solidFill>
                  <a:srgbClr val="E58E1A"/>
                </a:solidFill>
                <a:latin typeface="Arial"/>
                <a:cs typeface="Arial"/>
              </a:rPr>
              <a:t>W</a:t>
            </a:r>
            <a:r>
              <a:rPr sz="1400" dirty="0">
                <a:solidFill>
                  <a:srgbClr val="E58E1A"/>
                </a:solidFill>
                <a:latin typeface="Arial"/>
                <a:cs typeface="Arial"/>
              </a:rPr>
              <a:t>ork</a:t>
            </a:r>
            <a:endParaRPr sz="1400" dirty="0">
              <a:latin typeface="Arial"/>
              <a:cs typeface="Arial"/>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8/16/2016</a:t>
            </a:fld>
            <a:endParaRPr lang="en-US" dirty="0"/>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000" b="1">
                <a:solidFill>
                  <a:srgbClr val="3C5578"/>
                </a:solidFill>
                <a:latin typeface="Arial"/>
                <a:cs typeface="Arial"/>
              </a:defRPr>
            </a:lvl1pPr>
          </a:lstStyle>
          <a:p>
            <a:endParaRPr/>
          </a:p>
        </p:txBody>
      </p:sp>
      <p:sp>
        <p:nvSpPr>
          <p:cNvPr id="3" name="Holder 3"/>
          <p:cNvSpPr>
            <a:spLocks noGrp="1"/>
          </p:cNvSpPr>
          <p:nvPr>
            <p:ph type="ftr" sz="quarter" idx="5"/>
          </p:nvPr>
        </p:nvSpPr>
        <p:spPr/>
        <p:txBody>
          <a:bodyPr lIns="0" tIns="0" rIns="0" bIns="0"/>
          <a:lstStyle>
            <a:lvl1pPr>
              <a:defRPr sz="1500" i="1">
                <a:solidFill>
                  <a:schemeClr val="bg1"/>
                </a:solidFill>
                <a:latin typeface="Arial"/>
                <a:cs typeface="Arial"/>
              </a:defRPr>
            </a:lvl1pPr>
          </a:lstStyle>
          <a:p>
            <a:pPr marL="12700">
              <a:lnSpc>
                <a:spcPct val="100000"/>
              </a:lnSpc>
            </a:pPr>
            <a:r>
              <a:rPr i="0" spc="-5" dirty="0"/>
              <a:t>M</a:t>
            </a:r>
            <a:r>
              <a:rPr i="0" dirty="0"/>
              <a:t>I</a:t>
            </a:r>
            <a:r>
              <a:rPr i="0" spc="-5" dirty="0"/>
              <a:t>SS</a:t>
            </a:r>
            <a:r>
              <a:rPr i="0" dirty="0"/>
              <a:t>I</a:t>
            </a:r>
            <a:r>
              <a:rPr i="0" spc="-5" dirty="0"/>
              <a:t>O</a:t>
            </a:r>
            <a:r>
              <a:rPr i="0" dirty="0"/>
              <a:t>N</a:t>
            </a:r>
            <a:r>
              <a:rPr i="0" spc="-25" dirty="0"/>
              <a:t> </a:t>
            </a:r>
            <a:r>
              <a:rPr i="0" spc="-5" dirty="0"/>
              <a:t>DR</a:t>
            </a:r>
            <a:r>
              <a:rPr i="0" dirty="0"/>
              <a:t>I</a:t>
            </a:r>
            <a:r>
              <a:rPr i="0" spc="-5" dirty="0"/>
              <a:t>VEN</a:t>
            </a:r>
            <a:r>
              <a:rPr i="0" dirty="0"/>
              <a:t>:</a:t>
            </a:r>
            <a:r>
              <a:rPr i="0" spc="15" dirty="0"/>
              <a:t> </a:t>
            </a:r>
            <a:r>
              <a:rPr sz="1400" spc="-140" dirty="0">
                <a:solidFill>
                  <a:srgbClr val="E58E1A"/>
                </a:solidFill>
                <a:latin typeface="Arial"/>
                <a:cs typeface="Arial"/>
              </a:rPr>
              <a:t>T</a:t>
            </a:r>
            <a:r>
              <a:rPr sz="1400" dirty="0">
                <a:solidFill>
                  <a:srgbClr val="E58E1A"/>
                </a:solidFill>
                <a:latin typeface="Arial"/>
                <a:cs typeface="Arial"/>
              </a:rPr>
              <a:t>o</a:t>
            </a:r>
            <a:r>
              <a:rPr sz="1400" spc="-10" dirty="0">
                <a:solidFill>
                  <a:srgbClr val="E58E1A"/>
                </a:solidFill>
                <a:latin typeface="Arial"/>
                <a:cs typeface="Arial"/>
              </a:rPr>
              <a:t> </a:t>
            </a:r>
            <a:r>
              <a:rPr sz="1400" spc="-20" dirty="0">
                <a:solidFill>
                  <a:srgbClr val="E58E1A"/>
                </a:solidFill>
                <a:latin typeface="Arial"/>
                <a:cs typeface="Arial"/>
              </a:rPr>
              <a:t>M</a:t>
            </a:r>
            <a:r>
              <a:rPr sz="1400" dirty="0">
                <a:solidFill>
                  <a:srgbClr val="E58E1A"/>
                </a:solidFill>
                <a:latin typeface="Arial"/>
                <a:cs typeface="Arial"/>
              </a:rPr>
              <a:t>o</a:t>
            </a:r>
            <a:r>
              <a:rPr sz="1400" spc="5" dirty="0">
                <a:solidFill>
                  <a:srgbClr val="E58E1A"/>
                </a:solidFill>
                <a:latin typeface="Arial"/>
                <a:cs typeface="Arial"/>
              </a:rPr>
              <a:t>v</a:t>
            </a:r>
            <a:r>
              <a:rPr sz="1400" dirty="0">
                <a:solidFill>
                  <a:srgbClr val="E58E1A"/>
                </a:solidFill>
                <a:latin typeface="Arial"/>
                <a:cs typeface="Arial"/>
              </a:rPr>
              <a:t>e</a:t>
            </a:r>
            <a:r>
              <a:rPr sz="1400" spc="-10" dirty="0">
                <a:solidFill>
                  <a:srgbClr val="E58E1A"/>
                </a:solidFill>
                <a:latin typeface="Arial"/>
                <a:cs typeface="Arial"/>
              </a:rPr>
              <a:t> </a:t>
            </a:r>
            <a:r>
              <a:rPr sz="1400" spc="5" dirty="0">
                <a:solidFill>
                  <a:srgbClr val="E58E1A"/>
                </a:solidFill>
                <a:latin typeface="Arial"/>
                <a:cs typeface="Arial"/>
              </a:rPr>
              <a:t>t</a:t>
            </a:r>
            <a:r>
              <a:rPr sz="1400" spc="-5" dirty="0">
                <a:solidFill>
                  <a:srgbClr val="E58E1A"/>
                </a:solidFill>
                <a:latin typeface="Arial"/>
                <a:cs typeface="Arial"/>
              </a:rPr>
              <a:t>h</a:t>
            </a:r>
            <a:r>
              <a:rPr sz="1400" dirty="0">
                <a:solidFill>
                  <a:srgbClr val="E58E1A"/>
                </a:solidFill>
                <a:latin typeface="Arial"/>
                <a:cs typeface="Arial"/>
              </a:rPr>
              <a:t>e</a:t>
            </a:r>
            <a:r>
              <a:rPr sz="1400" spc="-20" dirty="0">
                <a:solidFill>
                  <a:srgbClr val="E58E1A"/>
                </a:solidFill>
                <a:latin typeface="Arial"/>
                <a:cs typeface="Arial"/>
              </a:rPr>
              <a:t> </a:t>
            </a:r>
            <a:r>
              <a:rPr sz="1400" spc="30" dirty="0">
                <a:solidFill>
                  <a:srgbClr val="E58E1A"/>
                </a:solidFill>
                <a:latin typeface="Arial"/>
                <a:cs typeface="Arial"/>
              </a:rPr>
              <a:t>W</a:t>
            </a:r>
            <a:r>
              <a:rPr sz="1400" spc="-5" dirty="0">
                <a:solidFill>
                  <a:srgbClr val="E58E1A"/>
                </a:solidFill>
                <a:latin typeface="Arial"/>
                <a:cs typeface="Arial"/>
              </a:rPr>
              <a:t>o</a:t>
            </a:r>
            <a:r>
              <a:rPr sz="1400" dirty="0">
                <a:solidFill>
                  <a:srgbClr val="E58E1A"/>
                </a:solidFill>
                <a:latin typeface="Arial"/>
                <a:cs typeface="Arial"/>
              </a:rPr>
              <a:t>rld</a:t>
            </a:r>
            <a:r>
              <a:rPr sz="1400" spc="-55" dirty="0">
                <a:solidFill>
                  <a:srgbClr val="E58E1A"/>
                </a:solidFill>
                <a:latin typeface="Arial"/>
                <a:cs typeface="Arial"/>
              </a:rPr>
              <a:t> </a:t>
            </a:r>
            <a:r>
              <a:rPr sz="1400" dirty="0">
                <a:solidFill>
                  <a:srgbClr val="E58E1A"/>
                </a:solidFill>
                <a:latin typeface="Arial"/>
                <a:cs typeface="Arial"/>
              </a:rPr>
              <a:t>at</a:t>
            </a:r>
            <a:r>
              <a:rPr sz="1400" spc="-15" dirty="0">
                <a:solidFill>
                  <a:srgbClr val="E58E1A"/>
                </a:solidFill>
                <a:latin typeface="Arial"/>
                <a:cs typeface="Arial"/>
              </a:rPr>
              <a:t> </a:t>
            </a:r>
            <a:r>
              <a:rPr sz="1400" spc="30" dirty="0">
                <a:solidFill>
                  <a:srgbClr val="E58E1A"/>
                </a:solidFill>
                <a:latin typeface="Arial"/>
                <a:cs typeface="Arial"/>
              </a:rPr>
              <a:t>W</a:t>
            </a:r>
            <a:r>
              <a:rPr sz="1400" dirty="0">
                <a:solidFill>
                  <a:srgbClr val="E58E1A"/>
                </a:solidFill>
                <a:latin typeface="Arial"/>
                <a:cs typeface="Arial"/>
              </a:rPr>
              <a:t>ork</a:t>
            </a:r>
            <a:endParaRPr sz="1400" dirty="0">
              <a:latin typeface="Arial"/>
              <a:cs typeface="Arial"/>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8/16/2016</a:t>
            </a:fld>
            <a:endParaRPr lang="en-US" dirty="0"/>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defRPr sz="1500" i="1">
                <a:solidFill>
                  <a:schemeClr val="bg1"/>
                </a:solidFill>
                <a:latin typeface="Arial"/>
                <a:cs typeface="Arial"/>
              </a:defRPr>
            </a:lvl1pPr>
          </a:lstStyle>
          <a:p>
            <a:pPr marL="12700">
              <a:lnSpc>
                <a:spcPct val="100000"/>
              </a:lnSpc>
            </a:pPr>
            <a:r>
              <a:rPr i="0" spc="-5" dirty="0"/>
              <a:t>M</a:t>
            </a:r>
            <a:r>
              <a:rPr i="0" dirty="0"/>
              <a:t>I</a:t>
            </a:r>
            <a:r>
              <a:rPr i="0" spc="-5" dirty="0"/>
              <a:t>SS</a:t>
            </a:r>
            <a:r>
              <a:rPr i="0" dirty="0"/>
              <a:t>I</a:t>
            </a:r>
            <a:r>
              <a:rPr i="0" spc="-5" dirty="0"/>
              <a:t>O</a:t>
            </a:r>
            <a:r>
              <a:rPr i="0" dirty="0"/>
              <a:t>N</a:t>
            </a:r>
            <a:r>
              <a:rPr i="0" spc="-25" dirty="0"/>
              <a:t> </a:t>
            </a:r>
            <a:r>
              <a:rPr i="0" spc="-5" dirty="0"/>
              <a:t>DR</a:t>
            </a:r>
            <a:r>
              <a:rPr i="0" dirty="0"/>
              <a:t>I</a:t>
            </a:r>
            <a:r>
              <a:rPr i="0" spc="-5" dirty="0"/>
              <a:t>VEN</a:t>
            </a:r>
            <a:r>
              <a:rPr i="0" dirty="0"/>
              <a:t>:</a:t>
            </a:r>
            <a:r>
              <a:rPr i="0" spc="15" dirty="0"/>
              <a:t> </a:t>
            </a:r>
            <a:r>
              <a:rPr sz="1400" spc="-140" dirty="0">
                <a:solidFill>
                  <a:srgbClr val="E58E1A"/>
                </a:solidFill>
                <a:latin typeface="Arial"/>
                <a:cs typeface="Arial"/>
              </a:rPr>
              <a:t>T</a:t>
            </a:r>
            <a:r>
              <a:rPr sz="1400" dirty="0">
                <a:solidFill>
                  <a:srgbClr val="E58E1A"/>
                </a:solidFill>
                <a:latin typeface="Arial"/>
                <a:cs typeface="Arial"/>
              </a:rPr>
              <a:t>o</a:t>
            </a:r>
            <a:r>
              <a:rPr sz="1400" spc="-10" dirty="0">
                <a:solidFill>
                  <a:srgbClr val="E58E1A"/>
                </a:solidFill>
                <a:latin typeface="Arial"/>
                <a:cs typeface="Arial"/>
              </a:rPr>
              <a:t> </a:t>
            </a:r>
            <a:r>
              <a:rPr sz="1400" spc="-20" dirty="0">
                <a:solidFill>
                  <a:srgbClr val="E58E1A"/>
                </a:solidFill>
                <a:latin typeface="Arial"/>
                <a:cs typeface="Arial"/>
              </a:rPr>
              <a:t>M</a:t>
            </a:r>
            <a:r>
              <a:rPr sz="1400" dirty="0">
                <a:solidFill>
                  <a:srgbClr val="E58E1A"/>
                </a:solidFill>
                <a:latin typeface="Arial"/>
                <a:cs typeface="Arial"/>
              </a:rPr>
              <a:t>o</a:t>
            </a:r>
            <a:r>
              <a:rPr sz="1400" spc="5" dirty="0">
                <a:solidFill>
                  <a:srgbClr val="E58E1A"/>
                </a:solidFill>
                <a:latin typeface="Arial"/>
                <a:cs typeface="Arial"/>
              </a:rPr>
              <a:t>v</a:t>
            </a:r>
            <a:r>
              <a:rPr sz="1400" dirty="0">
                <a:solidFill>
                  <a:srgbClr val="E58E1A"/>
                </a:solidFill>
                <a:latin typeface="Arial"/>
                <a:cs typeface="Arial"/>
              </a:rPr>
              <a:t>e</a:t>
            </a:r>
            <a:r>
              <a:rPr sz="1400" spc="-10" dirty="0">
                <a:solidFill>
                  <a:srgbClr val="E58E1A"/>
                </a:solidFill>
                <a:latin typeface="Arial"/>
                <a:cs typeface="Arial"/>
              </a:rPr>
              <a:t> </a:t>
            </a:r>
            <a:r>
              <a:rPr sz="1400" spc="5" dirty="0">
                <a:solidFill>
                  <a:srgbClr val="E58E1A"/>
                </a:solidFill>
                <a:latin typeface="Arial"/>
                <a:cs typeface="Arial"/>
              </a:rPr>
              <a:t>t</a:t>
            </a:r>
            <a:r>
              <a:rPr sz="1400" spc="-5" dirty="0">
                <a:solidFill>
                  <a:srgbClr val="E58E1A"/>
                </a:solidFill>
                <a:latin typeface="Arial"/>
                <a:cs typeface="Arial"/>
              </a:rPr>
              <a:t>h</a:t>
            </a:r>
            <a:r>
              <a:rPr sz="1400" dirty="0">
                <a:solidFill>
                  <a:srgbClr val="E58E1A"/>
                </a:solidFill>
                <a:latin typeface="Arial"/>
                <a:cs typeface="Arial"/>
              </a:rPr>
              <a:t>e</a:t>
            </a:r>
            <a:r>
              <a:rPr sz="1400" spc="-20" dirty="0">
                <a:solidFill>
                  <a:srgbClr val="E58E1A"/>
                </a:solidFill>
                <a:latin typeface="Arial"/>
                <a:cs typeface="Arial"/>
              </a:rPr>
              <a:t> </a:t>
            </a:r>
            <a:r>
              <a:rPr sz="1400" spc="30" dirty="0">
                <a:solidFill>
                  <a:srgbClr val="E58E1A"/>
                </a:solidFill>
                <a:latin typeface="Arial"/>
                <a:cs typeface="Arial"/>
              </a:rPr>
              <a:t>W</a:t>
            </a:r>
            <a:r>
              <a:rPr sz="1400" spc="-5" dirty="0">
                <a:solidFill>
                  <a:srgbClr val="E58E1A"/>
                </a:solidFill>
                <a:latin typeface="Arial"/>
                <a:cs typeface="Arial"/>
              </a:rPr>
              <a:t>o</a:t>
            </a:r>
            <a:r>
              <a:rPr sz="1400" dirty="0">
                <a:solidFill>
                  <a:srgbClr val="E58E1A"/>
                </a:solidFill>
                <a:latin typeface="Arial"/>
                <a:cs typeface="Arial"/>
              </a:rPr>
              <a:t>rld</a:t>
            </a:r>
            <a:r>
              <a:rPr sz="1400" spc="-55" dirty="0">
                <a:solidFill>
                  <a:srgbClr val="E58E1A"/>
                </a:solidFill>
                <a:latin typeface="Arial"/>
                <a:cs typeface="Arial"/>
              </a:rPr>
              <a:t> </a:t>
            </a:r>
            <a:r>
              <a:rPr sz="1400" dirty="0">
                <a:solidFill>
                  <a:srgbClr val="E58E1A"/>
                </a:solidFill>
                <a:latin typeface="Arial"/>
                <a:cs typeface="Arial"/>
              </a:rPr>
              <a:t>at</a:t>
            </a:r>
            <a:r>
              <a:rPr sz="1400" spc="-15" dirty="0">
                <a:solidFill>
                  <a:srgbClr val="E58E1A"/>
                </a:solidFill>
                <a:latin typeface="Arial"/>
                <a:cs typeface="Arial"/>
              </a:rPr>
              <a:t> </a:t>
            </a:r>
            <a:r>
              <a:rPr sz="1400" spc="30" dirty="0">
                <a:solidFill>
                  <a:srgbClr val="E58E1A"/>
                </a:solidFill>
                <a:latin typeface="Arial"/>
                <a:cs typeface="Arial"/>
              </a:rPr>
              <a:t>W</a:t>
            </a:r>
            <a:r>
              <a:rPr sz="1400" dirty="0">
                <a:solidFill>
                  <a:srgbClr val="E58E1A"/>
                </a:solidFill>
                <a:latin typeface="Arial"/>
                <a:cs typeface="Arial"/>
              </a:rPr>
              <a:t>ork</a:t>
            </a:r>
            <a:endParaRPr sz="1400" dirty="0">
              <a:latin typeface="Arial"/>
              <a:cs typeface="Arial"/>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8/16/2016</a:t>
            </a:fld>
            <a:endParaRPr lang="en-US" dirty="0"/>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jp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7819414" y="6003969"/>
            <a:ext cx="1059256" cy="518519"/>
          </a:xfrm>
          <a:prstGeom prst="rect">
            <a:avLst/>
          </a:prstGeom>
          <a:blipFill>
            <a:blip r:embed="rId7" cstate="print"/>
            <a:stretch>
              <a:fillRect/>
            </a:stretch>
          </a:blipFill>
        </p:spPr>
        <p:txBody>
          <a:bodyPr wrap="square" lIns="0" tIns="0" rIns="0" bIns="0" rtlCol="0">
            <a:spAutoFit/>
          </a:bodyPr>
          <a:lstStyle/>
          <a:p>
            <a:endParaRPr dirty="0"/>
          </a:p>
        </p:txBody>
      </p:sp>
      <p:sp>
        <p:nvSpPr>
          <p:cNvPr id="17" name="bk object 17"/>
          <p:cNvSpPr/>
          <p:nvPr/>
        </p:nvSpPr>
        <p:spPr>
          <a:xfrm>
            <a:off x="362750" y="6014707"/>
            <a:ext cx="768730" cy="521206"/>
          </a:xfrm>
          <a:prstGeom prst="rect">
            <a:avLst/>
          </a:prstGeom>
          <a:blipFill>
            <a:blip r:embed="rId8" cstate="print"/>
            <a:stretch>
              <a:fillRect/>
            </a:stretch>
          </a:blipFill>
        </p:spPr>
        <p:txBody>
          <a:bodyPr wrap="square" lIns="0" tIns="0" rIns="0" bIns="0" rtlCol="0">
            <a:spAutoFit/>
          </a:bodyPr>
          <a:lstStyle/>
          <a:p>
            <a:endParaRPr dirty="0"/>
          </a:p>
        </p:txBody>
      </p:sp>
      <p:sp>
        <p:nvSpPr>
          <p:cNvPr id="18" name="bk object 18"/>
          <p:cNvSpPr/>
          <p:nvPr/>
        </p:nvSpPr>
        <p:spPr>
          <a:xfrm>
            <a:off x="1139456" y="6014707"/>
            <a:ext cx="4032885" cy="520065"/>
          </a:xfrm>
          <a:custGeom>
            <a:avLst/>
            <a:gdLst/>
            <a:ahLst/>
            <a:cxnLst/>
            <a:rect l="l" t="t" r="r" b="b"/>
            <a:pathLst>
              <a:path w="4032885" h="520065">
                <a:moveTo>
                  <a:pt x="0" y="0"/>
                </a:moveTo>
                <a:lnTo>
                  <a:pt x="4032808" y="0"/>
                </a:lnTo>
                <a:lnTo>
                  <a:pt x="4032808" y="519772"/>
                </a:lnTo>
                <a:lnTo>
                  <a:pt x="0" y="519772"/>
                </a:lnTo>
                <a:lnTo>
                  <a:pt x="0" y="0"/>
                </a:lnTo>
                <a:close/>
              </a:path>
            </a:pathLst>
          </a:custGeom>
          <a:solidFill>
            <a:srgbClr val="000000"/>
          </a:solidFill>
        </p:spPr>
        <p:txBody>
          <a:bodyPr wrap="square" lIns="0" tIns="0" rIns="0" bIns="0" rtlCol="0">
            <a:spAutoFit/>
          </a:bodyPr>
          <a:lstStyle/>
          <a:p>
            <a:endParaRPr dirty="0"/>
          </a:p>
        </p:txBody>
      </p:sp>
      <p:sp>
        <p:nvSpPr>
          <p:cNvPr id="19" name="bk object 19"/>
          <p:cNvSpPr/>
          <p:nvPr/>
        </p:nvSpPr>
        <p:spPr>
          <a:xfrm>
            <a:off x="362750" y="6012395"/>
            <a:ext cx="4810125" cy="522605"/>
          </a:xfrm>
          <a:custGeom>
            <a:avLst/>
            <a:gdLst/>
            <a:ahLst/>
            <a:cxnLst/>
            <a:rect l="l" t="t" r="r" b="b"/>
            <a:pathLst>
              <a:path w="4810125" h="522604">
                <a:moveTo>
                  <a:pt x="0" y="0"/>
                </a:moveTo>
                <a:lnTo>
                  <a:pt x="4809515" y="0"/>
                </a:lnTo>
                <a:lnTo>
                  <a:pt x="4809515" y="522084"/>
                </a:lnTo>
                <a:lnTo>
                  <a:pt x="0" y="522084"/>
                </a:lnTo>
                <a:lnTo>
                  <a:pt x="0" y="0"/>
                </a:lnTo>
                <a:close/>
              </a:path>
            </a:pathLst>
          </a:custGeom>
          <a:ln w="12699">
            <a:solidFill>
              <a:srgbClr val="E58E1A"/>
            </a:solidFill>
          </a:ln>
        </p:spPr>
        <p:txBody>
          <a:bodyPr wrap="square" lIns="0" tIns="0" rIns="0" bIns="0" rtlCol="0">
            <a:spAutoFit/>
          </a:bodyPr>
          <a:lstStyle/>
          <a:p>
            <a:endParaRPr dirty="0"/>
          </a:p>
        </p:txBody>
      </p:sp>
      <p:sp>
        <p:nvSpPr>
          <p:cNvPr id="20" name="bk object 20"/>
          <p:cNvSpPr/>
          <p:nvPr/>
        </p:nvSpPr>
        <p:spPr>
          <a:xfrm>
            <a:off x="1131483" y="6012398"/>
            <a:ext cx="0" cy="522605"/>
          </a:xfrm>
          <a:custGeom>
            <a:avLst/>
            <a:gdLst/>
            <a:ahLst/>
            <a:cxnLst/>
            <a:rect l="l" t="t" r="r" b="b"/>
            <a:pathLst>
              <a:path h="522604">
                <a:moveTo>
                  <a:pt x="0" y="0"/>
                </a:moveTo>
                <a:lnTo>
                  <a:pt x="0" y="522084"/>
                </a:lnTo>
              </a:path>
            </a:pathLst>
          </a:custGeom>
          <a:ln w="12700">
            <a:solidFill>
              <a:srgbClr val="E58E1A"/>
            </a:solidFill>
          </a:ln>
        </p:spPr>
        <p:txBody>
          <a:bodyPr wrap="square" lIns="0" tIns="0" rIns="0" bIns="0" rtlCol="0">
            <a:spAutoFit/>
          </a:bodyPr>
          <a:lstStyle/>
          <a:p>
            <a:endParaRPr dirty="0"/>
          </a:p>
        </p:txBody>
      </p:sp>
      <p:sp>
        <p:nvSpPr>
          <p:cNvPr id="2" name="Holder 2"/>
          <p:cNvSpPr>
            <a:spLocks noGrp="1"/>
          </p:cNvSpPr>
          <p:nvPr>
            <p:ph type="title"/>
          </p:nvPr>
        </p:nvSpPr>
        <p:spPr>
          <a:xfrm>
            <a:off x="215900" y="249428"/>
            <a:ext cx="8712200" cy="436245"/>
          </a:xfrm>
          <a:prstGeom prst="rect">
            <a:avLst/>
          </a:prstGeom>
        </p:spPr>
        <p:txBody>
          <a:bodyPr wrap="square" lIns="0" tIns="0" rIns="0" bIns="0">
            <a:spAutoFit/>
          </a:bodyPr>
          <a:lstStyle>
            <a:lvl1pPr>
              <a:defRPr sz="2000" b="1">
                <a:solidFill>
                  <a:srgbClr val="3C5578"/>
                </a:solidFill>
                <a:latin typeface="Arial"/>
                <a:cs typeface="Arial"/>
              </a:defRPr>
            </a:lvl1pPr>
          </a:lstStyle>
          <a:p>
            <a:endParaRPr/>
          </a:p>
        </p:txBody>
      </p:sp>
      <p:sp>
        <p:nvSpPr>
          <p:cNvPr id="3" name="Holder 3"/>
          <p:cNvSpPr>
            <a:spLocks noGrp="1"/>
          </p:cNvSpPr>
          <p:nvPr>
            <p:ph type="body" idx="1"/>
          </p:nvPr>
        </p:nvSpPr>
        <p:spPr>
          <a:xfrm>
            <a:off x="188100" y="3196335"/>
            <a:ext cx="8767799" cy="2609850"/>
          </a:xfrm>
          <a:prstGeom prst="rect">
            <a:avLst/>
          </a:prstGeom>
        </p:spPr>
        <p:txBody>
          <a:bodyPr wrap="square" lIns="0" tIns="0" rIns="0" bIns="0">
            <a:spAutoFit/>
          </a:bodyPr>
          <a:lstStyle>
            <a:lvl1pPr>
              <a:defRPr sz="1100">
                <a:latin typeface="Arial"/>
                <a:cs typeface="Arial"/>
              </a:defRPr>
            </a:lvl1pPr>
          </a:lstStyle>
          <a:p>
            <a:endParaRPr/>
          </a:p>
        </p:txBody>
      </p:sp>
      <p:sp>
        <p:nvSpPr>
          <p:cNvPr id="4" name="Holder 4"/>
          <p:cNvSpPr>
            <a:spLocks noGrp="1"/>
          </p:cNvSpPr>
          <p:nvPr>
            <p:ph type="ftr" sz="quarter" idx="5"/>
          </p:nvPr>
        </p:nvSpPr>
        <p:spPr>
          <a:xfrm>
            <a:off x="1209547" y="6153500"/>
            <a:ext cx="3851275" cy="239395"/>
          </a:xfrm>
          <a:prstGeom prst="rect">
            <a:avLst/>
          </a:prstGeom>
        </p:spPr>
        <p:txBody>
          <a:bodyPr wrap="square" lIns="0" tIns="0" rIns="0" bIns="0">
            <a:spAutoFit/>
          </a:bodyPr>
          <a:lstStyle>
            <a:lvl1pPr>
              <a:defRPr sz="1500" i="1">
                <a:solidFill>
                  <a:schemeClr val="bg1"/>
                </a:solidFill>
                <a:latin typeface="Arial"/>
                <a:cs typeface="Arial"/>
              </a:defRPr>
            </a:lvl1pPr>
          </a:lstStyle>
          <a:p>
            <a:pPr marL="12700">
              <a:lnSpc>
                <a:spcPct val="100000"/>
              </a:lnSpc>
            </a:pPr>
            <a:r>
              <a:rPr i="0" spc="-5" dirty="0"/>
              <a:t>M</a:t>
            </a:r>
            <a:r>
              <a:rPr i="0" dirty="0"/>
              <a:t>I</a:t>
            </a:r>
            <a:r>
              <a:rPr i="0" spc="-5" dirty="0"/>
              <a:t>SS</a:t>
            </a:r>
            <a:r>
              <a:rPr i="0" dirty="0"/>
              <a:t>I</a:t>
            </a:r>
            <a:r>
              <a:rPr i="0" spc="-5" dirty="0"/>
              <a:t>O</a:t>
            </a:r>
            <a:r>
              <a:rPr i="0" dirty="0"/>
              <a:t>N</a:t>
            </a:r>
            <a:r>
              <a:rPr i="0" spc="-25" dirty="0"/>
              <a:t> </a:t>
            </a:r>
            <a:r>
              <a:rPr i="0" spc="-5" dirty="0"/>
              <a:t>DR</a:t>
            </a:r>
            <a:r>
              <a:rPr i="0" dirty="0"/>
              <a:t>I</a:t>
            </a:r>
            <a:r>
              <a:rPr i="0" spc="-5" dirty="0"/>
              <a:t>VEN</a:t>
            </a:r>
            <a:r>
              <a:rPr i="0" dirty="0"/>
              <a:t>:</a:t>
            </a:r>
            <a:r>
              <a:rPr i="0" spc="15" dirty="0"/>
              <a:t> </a:t>
            </a:r>
            <a:r>
              <a:rPr sz="1400" spc="-140" dirty="0">
                <a:solidFill>
                  <a:srgbClr val="E58E1A"/>
                </a:solidFill>
                <a:latin typeface="Arial"/>
                <a:cs typeface="Arial"/>
              </a:rPr>
              <a:t>T</a:t>
            </a:r>
            <a:r>
              <a:rPr sz="1400" dirty="0">
                <a:solidFill>
                  <a:srgbClr val="E58E1A"/>
                </a:solidFill>
                <a:latin typeface="Arial"/>
                <a:cs typeface="Arial"/>
              </a:rPr>
              <a:t>o</a:t>
            </a:r>
            <a:r>
              <a:rPr sz="1400" spc="-10" dirty="0">
                <a:solidFill>
                  <a:srgbClr val="E58E1A"/>
                </a:solidFill>
                <a:latin typeface="Arial"/>
                <a:cs typeface="Arial"/>
              </a:rPr>
              <a:t> </a:t>
            </a:r>
            <a:r>
              <a:rPr sz="1400" spc="-20" dirty="0">
                <a:solidFill>
                  <a:srgbClr val="E58E1A"/>
                </a:solidFill>
                <a:latin typeface="Arial"/>
                <a:cs typeface="Arial"/>
              </a:rPr>
              <a:t>M</a:t>
            </a:r>
            <a:r>
              <a:rPr sz="1400" dirty="0">
                <a:solidFill>
                  <a:srgbClr val="E58E1A"/>
                </a:solidFill>
                <a:latin typeface="Arial"/>
                <a:cs typeface="Arial"/>
              </a:rPr>
              <a:t>o</a:t>
            </a:r>
            <a:r>
              <a:rPr sz="1400" spc="5" dirty="0">
                <a:solidFill>
                  <a:srgbClr val="E58E1A"/>
                </a:solidFill>
                <a:latin typeface="Arial"/>
                <a:cs typeface="Arial"/>
              </a:rPr>
              <a:t>v</a:t>
            </a:r>
            <a:r>
              <a:rPr sz="1400" dirty="0">
                <a:solidFill>
                  <a:srgbClr val="E58E1A"/>
                </a:solidFill>
                <a:latin typeface="Arial"/>
                <a:cs typeface="Arial"/>
              </a:rPr>
              <a:t>e</a:t>
            </a:r>
            <a:r>
              <a:rPr sz="1400" spc="-10" dirty="0">
                <a:solidFill>
                  <a:srgbClr val="E58E1A"/>
                </a:solidFill>
                <a:latin typeface="Arial"/>
                <a:cs typeface="Arial"/>
              </a:rPr>
              <a:t> </a:t>
            </a:r>
            <a:r>
              <a:rPr sz="1400" spc="5" dirty="0">
                <a:solidFill>
                  <a:srgbClr val="E58E1A"/>
                </a:solidFill>
                <a:latin typeface="Arial"/>
                <a:cs typeface="Arial"/>
              </a:rPr>
              <a:t>t</a:t>
            </a:r>
            <a:r>
              <a:rPr sz="1400" spc="-5" dirty="0">
                <a:solidFill>
                  <a:srgbClr val="E58E1A"/>
                </a:solidFill>
                <a:latin typeface="Arial"/>
                <a:cs typeface="Arial"/>
              </a:rPr>
              <a:t>h</a:t>
            </a:r>
            <a:r>
              <a:rPr sz="1400" dirty="0">
                <a:solidFill>
                  <a:srgbClr val="E58E1A"/>
                </a:solidFill>
                <a:latin typeface="Arial"/>
                <a:cs typeface="Arial"/>
              </a:rPr>
              <a:t>e</a:t>
            </a:r>
            <a:r>
              <a:rPr sz="1400" spc="-20" dirty="0">
                <a:solidFill>
                  <a:srgbClr val="E58E1A"/>
                </a:solidFill>
                <a:latin typeface="Arial"/>
                <a:cs typeface="Arial"/>
              </a:rPr>
              <a:t> </a:t>
            </a:r>
            <a:r>
              <a:rPr sz="1400" spc="30" dirty="0">
                <a:solidFill>
                  <a:srgbClr val="E58E1A"/>
                </a:solidFill>
                <a:latin typeface="Arial"/>
                <a:cs typeface="Arial"/>
              </a:rPr>
              <a:t>W</a:t>
            </a:r>
            <a:r>
              <a:rPr sz="1400" spc="-5" dirty="0">
                <a:solidFill>
                  <a:srgbClr val="E58E1A"/>
                </a:solidFill>
                <a:latin typeface="Arial"/>
                <a:cs typeface="Arial"/>
              </a:rPr>
              <a:t>o</a:t>
            </a:r>
            <a:r>
              <a:rPr sz="1400" dirty="0">
                <a:solidFill>
                  <a:srgbClr val="E58E1A"/>
                </a:solidFill>
                <a:latin typeface="Arial"/>
                <a:cs typeface="Arial"/>
              </a:rPr>
              <a:t>rld</a:t>
            </a:r>
            <a:r>
              <a:rPr sz="1400" spc="-55" dirty="0">
                <a:solidFill>
                  <a:srgbClr val="E58E1A"/>
                </a:solidFill>
                <a:latin typeface="Arial"/>
                <a:cs typeface="Arial"/>
              </a:rPr>
              <a:t> </a:t>
            </a:r>
            <a:r>
              <a:rPr sz="1400" dirty="0">
                <a:solidFill>
                  <a:srgbClr val="E58E1A"/>
                </a:solidFill>
                <a:latin typeface="Arial"/>
                <a:cs typeface="Arial"/>
              </a:rPr>
              <a:t>at</a:t>
            </a:r>
            <a:r>
              <a:rPr sz="1400" spc="-15" dirty="0">
                <a:solidFill>
                  <a:srgbClr val="E58E1A"/>
                </a:solidFill>
                <a:latin typeface="Arial"/>
                <a:cs typeface="Arial"/>
              </a:rPr>
              <a:t> </a:t>
            </a:r>
            <a:r>
              <a:rPr sz="1400" spc="30" dirty="0">
                <a:solidFill>
                  <a:srgbClr val="E58E1A"/>
                </a:solidFill>
                <a:latin typeface="Arial"/>
                <a:cs typeface="Arial"/>
              </a:rPr>
              <a:t>W</a:t>
            </a:r>
            <a:r>
              <a:rPr sz="1400" dirty="0">
                <a:solidFill>
                  <a:srgbClr val="E58E1A"/>
                </a:solidFill>
                <a:latin typeface="Arial"/>
                <a:cs typeface="Arial"/>
              </a:rPr>
              <a:t>ork</a:t>
            </a:r>
            <a:endParaRPr sz="1400" dirty="0">
              <a:latin typeface="Arial"/>
              <a:cs typeface="Arial"/>
            </a:endParaRPr>
          </a:p>
        </p:txBody>
      </p:sp>
      <p:sp>
        <p:nvSpPr>
          <p:cNvPr id="5" name="Holder 5"/>
          <p:cNvSpPr>
            <a:spLocks noGrp="1"/>
          </p:cNvSpPr>
          <p:nvPr>
            <p:ph type="dt" sz="half" idx="6"/>
          </p:nvPr>
        </p:nvSpPr>
        <p:spPr>
          <a:xfrm>
            <a:off x="457200" y="6377940"/>
            <a:ext cx="2103120" cy="34290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8/16/2016</a:t>
            </a:fld>
            <a:endParaRPr lang="en-US" dirty="0"/>
          </a:p>
        </p:txBody>
      </p:sp>
      <p:sp>
        <p:nvSpPr>
          <p:cNvPr id="6" name="Holder 6"/>
          <p:cNvSpPr>
            <a:spLocks noGrp="1"/>
          </p:cNvSpPr>
          <p:nvPr>
            <p:ph type="sldNum" sz="quarter" idx="7"/>
          </p:nvPr>
        </p:nvSpPr>
        <p:spPr>
          <a:xfrm>
            <a:off x="6583680" y="6377940"/>
            <a:ext cx="2103120" cy="34290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dirty="0"/>
          </a:p>
        </p:txBody>
      </p:sp>
      <p:sp>
        <p:nvSpPr>
          <p:cNvPr id="7" name="hc" descr="Oshkosh Corporation Classification: Unrestricted"/>
          <p:cNvSpPr txBox="1"/>
          <p:nvPr userDrawn="1"/>
        </p:nvSpPr>
        <p:spPr>
          <a:xfrm>
            <a:off x="0" y="0"/>
            <a:ext cx="9144000" cy="246221"/>
          </a:xfrm>
          <a:prstGeom prst="rect">
            <a:avLst/>
          </a:prstGeom>
          <a:noFill/>
        </p:spPr>
        <p:txBody>
          <a:bodyPr vert="horz" rtlCol="0">
            <a:spAutoFit/>
          </a:bodyPr>
          <a:lstStyle/>
          <a:p>
            <a:pPr algn="ctr"/>
            <a:r>
              <a:rPr lang="en-US" sz="1000" b="0" i="0" u="none" baseline="0" smtClean="0">
                <a:solidFill>
                  <a:srgbClr val="000000"/>
                </a:solidFill>
                <a:latin typeface="calibri"/>
              </a:rPr>
              <a:t>Oshkosh Corporation Classification: Unrestricted</a:t>
            </a:r>
            <a:endParaRPr lang="en-US" sz="1000" b="0" i="0" u="none" baseline="0" dirty="0">
              <a:solidFill>
                <a:srgbClr val="000000"/>
              </a:solidFill>
              <a:latin typeface="calibri"/>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2" Type="http://schemas.openxmlformats.org/officeDocument/2006/relationships/hyperlink" Target="mailto:Vlambert-kaminski@defense.oshkoshcorp.com" TargetMode="Externa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hyperlink" Target="http://www.logisticsinformationservice.dla.mil/BINCS/" TargetMode="Externa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6858000"/>
          </a:xfrm>
          <a:prstGeom prst="rect">
            <a:avLst/>
          </a:prstGeom>
          <a:blipFill>
            <a:blip r:embed="rId2" cstate="print"/>
            <a:stretch>
              <a:fillRect/>
            </a:stretch>
          </a:blipFill>
        </p:spPr>
        <p:txBody>
          <a:bodyPr wrap="square" lIns="0" tIns="0" rIns="0" bIns="0" rtlCol="0">
            <a:spAutoFit/>
          </a:bodyPr>
          <a:lstStyle/>
          <a:p>
            <a:endParaRPr dirty="0"/>
          </a:p>
        </p:txBody>
      </p:sp>
      <p:sp>
        <p:nvSpPr>
          <p:cNvPr id="3" name="object 3"/>
          <p:cNvSpPr/>
          <p:nvPr/>
        </p:nvSpPr>
        <p:spPr>
          <a:xfrm>
            <a:off x="3425825" y="2722562"/>
            <a:ext cx="5436235" cy="594360"/>
          </a:xfrm>
          <a:custGeom>
            <a:avLst/>
            <a:gdLst/>
            <a:ahLst/>
            <a:cxnLst/>
            <a:rect l="l" t="t" r="r" b="b"/>
            <a:pathLst>
              <a:path w="5436234" h="594360">
                <a:moveTo>
                  <a:pt x="0" y="0"/>
                </a:moveTo>
                <a:lnTo>
                  <a:pt x="5436069" y="0"/>
                </a:lnTo>
                <a:lnTo>
                  <a:pt x="5436069" y="594360"/>
                </a:lnTo>
                <a:lnTo>
                  <a:pt x="0" y="594360"/>
                </a:lnTo>
                <a:lnTo>
                  <a:pt x="0" y="0"/>
                </a:lnTo>
                <a:close/>
              </a:path>
            </a:pathLst>
          </a:custGeom>
          <a:solidFill>
            <a:srgbClr val="000000"/>
          </a:solidFill>
        </p:spPr>
        <p:txBody>
          <a:bodyPr wrap="square" lIns="0" tIns="0" rIns="0" bIns="0" rtlCol="0">
            <a:spAutoFit/>
          </a:bodyPr>
          <a:lstStyle/>
          <a:p>
            <a:endParaRPr dirty="0"/>
          </a:p>
        </p:txBody>
      </p:sp>
      <p:sp>
        <p:nvSpPr>
          <p:cNvPr id="4" name="object 4"/>
          <p:cNvSpPr/>
          <p:nvPr/>
        </p:nvSpPr>
        <p:spPr>
          <a:xfrm>
            <a:off x="3425825" y="2722562"/>
            <a:ext cx="5436235" cy="594360"/>
          </a:xfrm>
          <a:custGeom>
            <a:avLst/>
            <a:gdLst/>
            <a:ahLst/>
            <a:cxnLst/>
            <a:rect l="l" t="t" r="r" b="b"/>
            <a:pathLst>
              <a:path w="5436234" h="594360">
                <a:moveTo>
                  <a:pt x="0" y="0"/>
                </a:moveTo>
                <a:lnTo>
                  <a:pt x="5436069" y="0"/>
                </a:lnTo>
                <a:lnTo>
                  <a:pt x="5436069" y="594360"/>
                </a:lnTo>
                <a:lnTo>
                  <a:pt x="0" y="594360"/>
                </a:lnTo>
                <a:lnTo>
                  <a:pt x="0" y="0"/>
                </a:lnTo>
                <a:close/>
              </a:path>
            </a:pathLst>
          </a:custGeom>
          <a:ln w="12700">
            <a:solidFill>
              <a:srgbClr val="A86710"/>
            </a:solidFill>
          </a:ln>
        </p:spPr>
        <p:txBody>
          <a:bodyPr wrap="square" lIns="0" tIns="0" rIns="0" bIns="0" rtlCol="0">
            <a:spAutoFit/>
          </a:bodyPr>
          <a:lstStyle/>
          <a:p>
            <a:endParaRPr dirty="0"/>
          </a:p>
        </p:txBody>
      </p:sp>
      <p:sp>
        <p:nvSpPr>
          <p:cNvPr id="5" name="object 5"/>
          <p:cNvSpPr txBox="1"/>
          <p:nvPr/>
        </p:nvSpPr>
        <p:spPr>
          <a:xfrm>
            <a:off x="3580028" y="2850915"/>
            <a:ext cx="5147310" cy="345440"/>
          </a:xfrm>
          <a:prstGeom prst="rect">
            <a:avLst/>
          </a:prstGeom>
        </p:spPr>
        <p:txBody>
          <a:bodyPr vert="horz" wrap="square" lIns="0" tIns="0" rIns="0" bIns="0" rtlCol="0">
            <a:spAutoFit/>
          </a:bodyPr>
          <a:lstStyle/>
          <a:p>
            <a:pPr marL="12700">
              <a:lnSpc>
                <a:spcPct val="100000"/>
              </a:lnSpc>
            </a:pPr>
            <a:r>
              <a:rPr sz="2100" dirty="0">
                <a:solidFill>
                  <a:srgbClr val="FFFFFF"/>
                </a:solidFill>
                <a:latin typeface="Arial"/>
                <a:cs typeface="Arial"/>
              </a:rPr>
              <a:t>MISSI</a:t>
            </a:r>
            <a:r>
              <a:rPr sz="2100" spc="-5" dirty="0">
                <a:solidFill>
                  <a:srgbClr val="FFFFFF"/>
                </a:solidFill>
                <a:latin typeface="Arial"/>
                <a:cs typeface="Arial"/>
              </a:rPr>
              <a:t>O</a:t>
            </a:r>
            <a:r>
              <a:rPr sz="2100" dirty="0">
                <a:solidFill>
                  <a:srgbClr val="FFFFFF"/>
                </a:solidFill>
                <a:latin typeface="Arial"/>
                <a:cs typeface="Arial"/>
              </a:rPr>
              <a:t>N</a:t>
            </a:r>
            <a:r>
              <a:rPr sz="2100" spc="-15" dirty="0">
                <a:solidFill>
                  <a:srgbClr val="FFFFFF"/>
                </a:solidFill>
                <a:latin typeface="Arial"/>
                <a:cs typeface="Arial"/>
              </a:rPr>
              <a:t> </a:t>
            </a:r>
            <a:r>
              <a:rPr sz="2100" spc="-5" dirty="0">
                <a:solidFill>
                  <a:srgbClr val="FFFFFF"/>
                </a:solidFill>
                <a:latin typeface="Arial"/>
                <a:cs typeface="Arial"/>
              </a:rPr>
              <a:t>DR</a:t>
            </a:r>
            <a:r>
              <a:rPr sz="2100" dirty="0">
                <a:solidFill>
                  <a:srgbClr val="FFFFFF"/>
                </a:solidFill>
                <a:latin typeface="Arial"/>
                <a:cs typeface="Arial"/>
              </a:rPr>
              <a:t>IVE</a:t>
            </a:r>
            <a:r>
              <a:rPr sz="2100" spc="-5" dirty="0">
                <a:solidFill>
                  <a:srgbClr val="FFFFFF"/>
                </a:solidFill>
                <a:latin typeface="Arial"/>
                <a:cs typeface="Arial"/>
              </a:rPr>
              <a:t>N</a:t>
            </a:r>
            <a:r>
              <a:rPr sz="2200" spc="-10" dirty="0">
                <a:solidFill>
                  <a:srgbClr val="FFFFFF"/>
                </a:solidFill>
                <a:latin typeface="Arial"/>
                <a:cs typeface="Arial"/>
              </a:rPr>
              <a:t>: </a:t>
            </a:r>
            <a:r>
              <a:rPr sz="1800" i="1" spc="-165" dirty="0">
                <a:solidFill>
                  <a:srgbClr val="E58E1A"/>
                </a:solidFill>
                <a:latin typeface="Arial"/>
                <a:cs typeface="Arial"/>
              </a:rPr>
              <a:t>T</a:t>
            </a:r>
            <a:r>
              <a:rPr sz="1800" i="1" dirty="0">
                <a:solidFill>
                  <a:srgbClr val="E58E1A"/>
                </a:solidFill>
                <a:latin typeface="Arial"/>
                <a:cs typeface="Arial"/>
              </a:rPr>
              <a:t>o</a:t>
            </a:r>
            <a:r>
              <a:rPr sz="1800" i="1" spc="-5" dirty="0">
                <a:solidFill>
                  <a:srgbClr val="E58E1A"/>
                </a:solidFill>
                <a:latin typeface="Arial"/>
                <a:cs typeface="Arial"/>
              </a:rPr>
              <a:t> </a:t>
            </a:r>
            <a:r>
              <a:rPr sz="1800" i="1" dirty="0">
                <a:solidFill>
                  <a:srgbClr val="E58E1A"/>
                </a:solidFill>
                <a:latin typeface="Arial"/>
                <a:cs typeface="Arial"/>
              </a:rPr>
              <a:t>M</a:t>
            </a:r>
            <a:r>
              <a:rPr sz="1800" i="1" spc="-10" dirty="0">
                <a:solidFill>
                  <a:srgbClr val="E58E1A"/>
                </a:solidFill>
                <a:latin typeface="Arial"/>
                <a:cs typeface="Arial"/>
              </a:rPr>
              <a:t>o</a:t>
            </a:r>
            <a:r>
              <a:rPr sz="1800" i="1" dirty="0">
                <a:solidFill>
                  <a:srgbClr val="E58E1A"/>
                </a:solidFill>
                <a:latin typeface="Arial"/>
                <a:cs typeface="Arial"/>
              </a:rPr>
              <a:t>ve</a:t>
            </a:r>
            <a:r>
              <a:rPr sz="1800" i="1" spc="-5" dirty="0">
                <a:solidFill>
                  <a:srgbClr val="E58E1A"/>
                </a:solidFill>
                <a:latin typeface="Arial"/>
                <a:cs typeface="Arial"/>
              </a:rPr>
              <a:t> </a:t>
            </a:r>
            <a:r>
              <a:rPr sz="1800" i="1" dirty="0">
                <a:solidFill>
                  <a:srgbClr val="E58E1A"/>
                </a:solidFill>
                <a:latin typeface="Arial"/>
                <a:cs typeface="Arial"/>
              </a:rPr>
              <a:t>t</a:t>
            </a:r>
            <a:r>
              <a:rPr sz="1800" i="1" spc="-10" dirty="0">
                <a:solidFill>
                  <a:srgbClr val="E58E1A"/>
                </a:solidFill>
                <a:latin typeface="Arial"/>
                <a:cs typeface="Arial"/>
              </a:rPr>
              <a:t>h</a:t>
            </a:r>
            <a:r>
              <a:rPr sz="1800" i="1" dirty="0">
                <a:solidFill>
                  <a:srgbClr val="E58E1A"/>
                </a:solidFill>
                <a:latin typeface="Arial"/>
                <a:cs typeface="Arial"/>
              </a:rPr>
              <a:t>e</a:t>
            </a:r>
            <a:r>
              <a:rPr sz="1800" i="1" spc="-5" dirty="0">
                <a:solidFill>
                  <a:srgbClr val="E58E1A"/>
                </a:solidFill>
                <a:latin typeface="Arial"/>
                <a:cs typeface="Arial"/>
              </a:rPr>
              <a:t> </a:t>
            </a:r>
            <a:r>
              <a:rPr sz="1800" i="1" spc="5" dirty="0">
                <a:solidFill>
                  <a:srgbClr val="E58E1A"/>
                </a:solidFill>
                <a:latin typeface="Arial"/>
                <a:cs typeface="Arial"/>
              </a:rPr>
              <a:t>W</a:t>
            </a:r>
            <a:r>
              <a:rPr sz="1800" i="1" spc="-10" dirty="0">
                <a:solidFill>
                  <a:srgbClr val="E58E1A"/>
                </a:solidFill>
                <a:latin typeface="Arial"/>
                <a:cs typeface="Arial"/>
              </a:rPr>
              <a:t>o</a:t>
            </a:r>
            <a:r>
              <a:rPr sz="1800" i="1" dirty="0">
                <a:solidFill>
                  <a:srgbClr val="E58E1A"/>
                </a:solidFill>
                <a:latin typeface="Arial"/>
                <a:cs typeface="Arial"/>
              </a:rPr>
              <a:t>r</a:t>
            </a:r>
            <a:r>
              <a:rPr sz="1800" i="1" spc="-5" dirty="0">
                <a:solidFill>
                  <a:srgbClr val="E58E1A"/>
                </a:solidFill>
                <a:latin typeface="Arial"/>
                <a:cs typeface="Arial"/>
              </a:rPr>
              <a:t>l</a:t>
            </a:r>
            <a:r>
              <a:rPr sz="1800" i="1" dirty="0">
                <a:solidFill>
                  <a:srgbClr val="E58E1A"/>
                </a:solidFill>
                <a:latin typeface="Arial"/>
                <a:cs typeface="Arial"/>
              </a:rPr>
              <a:t>d</a:t>
            </a:r>
            <a:r>
              <a:rPr sz="1800" i="1" spc="10" dirty="0">
                <a:solidFill>
                  <a:srgbClr val="E58E1A"/>
                </a:solidFill>
                <a:latin typeface="Arial"/>
                <a:cs typeface="Arial"/>
              </a:rPr>
              <a:t> </a:t>
            </a:r>
            <a:r>
              <a:rPr sz="1800" i="1" spc="-10" dirty="0">
                <a:solidFill>
                  <a:srgbClr val="E58E1A"/>
                </a:solidFill>
                <a:latin typeface="Arial"/>
                <a:cs typeface="Arial"/>
              </a:rPr>
              <a:t>a</a:t>
            </a:r>
            <a:r>
              <a:rPr sz="1800" i="1" dirty="0">
                <a:solidFill>
                  <a:srgbClr val="E58E1A"/>
                </a:solidFill>
                <a:latin typeface="Arial"/>
                <a:cs typeface="Arial"/>
              </a:rPr>
              <a:t>t</a:t>
            </a:r>
            <a:r>
              <a:rPr sz="1800" i="1" spc="-10" dirty="0">
                <a:solidFill>
                  <a:srgbClr val="E58E1A"/>
                </a:solidFill>
                <a:latin typeface="Arial"/>
                <a:cs typeface="Arial"/>
              </a:rPr>
              <a:t> </a:t>
            </a:r>
            <a:r>
              <a:rPr sz="1800" i="1" spc="5" dirty="0">
                <a:solidFill>
                  <a:srgbClr val="E58E1A"/>
                </a:solidFill>
                <a:latin typeface="Arial"/>
                <a:cs typeface="Arial"/>
              </a:rPr>
              <a:t>W</a:t>
            </a:r>
            <a:r>
              <a:rPr sz="1800" i="1" spc="-10" dirty="0">
                <a:solidFill>
                  <a:srgbClr val="E58E1A"/>
                </a:solidFill>
                <a:latin typeface="Arial"/>
                <a:cs typeface="Arial"/>
              </a:rPr>
              <a:t>o</a:t>
            </a:r>
            <a:r>
              <a:rPr sz="1800" i="1" dirty="0">
                <a:solidFill>
                  <a:srgbClr val="E58E1A"/>
                </a:solidFill>
                <a:latin typeface="Arial"/>
                <a:cs typeface="Arial"/>
              </a:rPr>
              <a:t>rk</a:t>
            </a:r>
            <a:endParaRPr sz="1800" dirty="0">
              <a:latin typeface="Arial"/>
              <a:cs typeface="Arial"/>
            </a:endParaRPr>
          </a:p>
        </p:txBody>
      </p:sp>
      <p:sp>
        <p:nvSpPr>
          <p:cNvPr id="6" name="object 6"/>
          <p:cNvSpPr/>
          <p:nvPr/>
        </p:nvSpPr>
        <p:spPr>
          <a:xfrm>
            <a:off x="1858010" y="2673922"/>
            <a:ext cx="1376148" cy="673606"/>
          </a:xfrm>
          <a:prstGeom prst="rect">
            <a:avLst/>
          </a:prstGeom>
          <a:blipFill>
            <a:blip r:embed="rId3" cstate="print"/>
            <a:stretch>
              <a:fillRect/>
            </a:stretch>
          </a:blipFill>
        </p:spPr>
        <p:txBody>
          <a:bodyPr wrap="square" lIns="0" tIns="0" rIns="0" bIns="0" rtlCol="0">
            <a:spAutoFit/>
          </a:bodyPr>
          <a:lstStyle/>
          <a:p>
            <a:endParaRPr dirty="0"/>
          </a:p>
        </p:txBody>
      </p:sp>
      <p:sp>
        <p:nvSpPr>
          <p:cNvPr id="7" name="object 7"/>
          <p:cNvSpPr txBox="1"/>
          <p:nvPr/>
        </p:nvSpPr>
        <p:spPr>
          <a:xfrm>
            <a:off x="5514975" y="3708501"/>
            <a:ext cx="3155315" cy="615553"/>
          </a:xfrm>
          <a:prstGeom prst="rect">
            <a:avLst/>
          </a:prstGeom>
        </p:spPr>
        <p:txBody>
          <a:bodyPr vert="horz" wrap="square" lIns="0" tIns="0" rIns="0" bIns="0" rtlCol="0">
            <a:spAutoFit/>
          </a:bodyPr>
          <a:lstStyle/>
          <a:p>
            <a:pPr marL="12700" marR="6350">
              <a:lnSpc>
                <a:spcPts val="2380"/>
              </a:lnSpc>
            </a:pPr>
            <a:r>
              <a:rPr sz="2200" b="1" spc="-25" dirty="0">
                <a:solidFill>
                  <a:srgbClr val="FFFFFF"/>
                </a:solidFill>
                <a:latin typeface="Arial"/>
                <a:cs typeface="Arial"/>
              </a:rPr>
              <a:t>CDR</a:t>
            </a:r>
            <a:r>
              <a:rPr sz="2200" b="1" spc="-15" dirty="0">
                <a:solidFill>
                  <a:srgbClr val="FFFFFF"/>
                </a:solidFill>
                <a:latin typeface="Arial"/>
                <a:cs typeface="Arial"/>
              </a:rPr>
              <a:t>L</a:t>
            </a:r>
            <a:r>
              <a:rPr sz="2200" b="1" spc="-120" dirty="0">
                <a:solidFill>
                  <a:srgbClr val="FFFFFF"/>
                </a:solidFill>
                <a:latin typeface="Arial"/>
                <a:cs typeface="Arial"/>
              </a:rPr>
              <a:t> </a:t>
            </a:r>
            <a:r>
              <a:rPr lang="en-US" sz="2200" b="1" spc="-25" dirty="0" smtClean="0">
                <a:solidFill>
                  <a:srgbClr val="FFFFFF"/>
                </a:solidFill>
                <a:latin typeface="Arial"/>
                <a:cs typeface="Arial"/>
              </a:rPr>
              <a:t>E002</a:t>
            </a:r>
            <a:r>
              <a:rPr sz="2200" b="1" spc="10" dirty="0" smtClean="0">
                <a:solidFill>
                  <a:srgbClr val="FFFFFF"/>
                </a:solidFill>
                <a:latin typeface="Arial"/>
                <a:cs typeface="Arial"/>
              </a:rPr>
              <a:t> </a:t>
            </a:r>
            <a:r>
              <a:rPr sz="2200" b="1" spc="-25" dirty="0">
                <a:solidFill>
                  <a:srgbClr val="FFFFFF"/>
                </a:solidFill>
                <a:latin typeface="Arial"/>
                <a:cs typeface="Arial"/>
              </a:rPr>
              <a:t>C</a:t>
            </a:r>
            <a:r>
              <a:rPr sz="2200" b="1" spc="-135" dirty="0">
                <a:solidFill>
                  <a:srgbClr val="FFFFFF"/>
                </a:solidFill>
                <a:latin typeface="Arial"/>
                <a:cs typeface="Arial"/>
              </a:rPr>
              <a:t>F</a:t>
            </a:r>
            <a:r>
              <a:rPr sz="2200" b="1" spc="-190" dirty="0">
                <a:solidFill>
                  <a:srgbClr val="FFFFFF"/>
                </a:solidFill>
                <a:latin typeface="Arial"/>
                <a:cs typeface="Arial"/>
              </a:rPr>
              <a:t>A</a:t>
            </a:r>
            <a:r>
              <a:rPr sz="2200" b="1" spc="-15" dirty="0">
                <a:solidFill>
                  <a:srgbClr val="FFFFFF"/>
                </a:solidFill>
                <a:latin typeface="Arial"/>
                <a:cs typeface="Arial"/>
              </a:rPr>
              <a:t>T</a:t>
            </a:r>
            <a:r>
              <a:rPr sz="2200" b="1" spc="25" dirty="0">
                <a:solidFill>
                  <a:srgbClr val="FFFFFF"/>
                </a:solidFill>
                <a:latin typeface="Arial"/>
                <a:cs typeface="Arial"/>
              </a:rPr>
              <a:t> </a:t>
            </a:r>
            <a:r>
              <a:rPr sz="2200" b="1" spc="-15" dirty="0">
                <a:solidFill>
                  <a:srgbClr val="FFFFFF"/>
                </a:solidFill>
                <a:latin typeface="Arial"/>
                <a:cs typeface="Arial"/>
              </a:rPr>
              <a:t>PL</a:t>
            </a:r>
            <a:r>
              <a:rPr sz="2200" b="1" spc="-25" dirty="0">
                <a:solidFill>
                  <a:srgbClr val="FFFFFF"/>
                </a:solidFill>
                <a:latin typeface="Arial"/>
                <a:cs typeface="Arial"/>
              </a:rPr>
              <a:t>AN</a:t>
            </a:r>
            <a:r>
              <a:rPr sz="2200" b="1" spc="-15" dirty="0">
                <a:solidFill>
                  <a:srgbClr val="FFFFFF"/>
                </a:solidFill>
                <a:latin typeface="Arial"/>
                <a:cs typeface="Arial"/>
              </a:rPr>
              <a:t> </a:t>
            </a:r>
            <a:r>
              <a:rPr sz="2200" b="1" spc="-15" dirty="0" smtClean="0">
                <a:solidFill>
                  <a:srgbClr val="FFFFFF"/>
                </a:solidFill>
                <a:latin typeface="Arial"/>
                <a:cs typeface="Arial"/>
              </a:rPr>
              <a:t>TE</a:t>
            </a:r>
            <a:r>
              <a:rPr sz="2200" b="1" spc="-25" dirty="0" smtClean="0">
                <a:solidFill>
                  <a:srgbClr val="FFFFFF"/>
                </a:solidFill>
                <a:latin typeface="Arial"/>
                <a:cs typeface="Arial"/>
              </a:rPr>
              <a:t>M</a:t>
            </a:r>
            <a:r>
              <a:rPr sz="2200" b="1" spc="-15" dirty="0" smtClean="0">
                <a:solidFill>
                  <a:srgbClr val="FFFFFF"/>
                </a:solidFill>
                <a:latin typeface="Arial"/>
                <a:cs typeface="Arial"/>
              </a:rPr>
              <a:t>PL</a:t>
            </a:r>
            <a:r>
              <a:rPr sz="2200" b="1" spc="-190" dirty="0" smtClean="0">
                <a:solidFill>
                  <a:srgbClr val="FFFFFF"/>
                </a:solidFill>
                <a:latin typeface="Arial"/>
                <a:cs typeface="Arial"/>
              </a:rPr>
              <a:t>A</a:t>
            </a:r>
            <a:r>
              <a:rPr sz="2200" b="1" spc="-15" dirty="0" smtClean="0">
                <a:solidFill>
                  <a:srgbClr val="FFFFFF"/>
                </a:solidFill>
                <a:latin typeface="Arial"/>
                <a:cs typeface="Arial"/>
              </a:rPr>
              <a:t>TE</a:t>
            </a:r>
            <a:r>
              <a:rPr lang="en-US" sz="2200" b="1" spc="-15" dirty="0" smtClean="0">
                <a:solidFill>
                  <a:srgbClr val="FFFFFF"/>
                </a:solidFill>
                <a:latin typeface="Arial"/>
                <a:cs typeface="Arial"/>
              </a:rPr>
              <a:t> </a:t>
            </a:r>
            <a:endParaRPr sz="2200" dirty="0">
              <a:latin typeface="Arial"/>
              <a:cs typeface="Arial"/>
            </a:endParaRPr>
          </a:p>
        </p:txBody>
      </p:sp>
      <p:sp>
        <p:nvSpPr>
          <p:cNvPr id="8" name="object 8"/>
          <p:cNvSpPr txBox="1"/>
          <p:nvPr/>
        </p:nvSpPr>
        <p:spPr>
          <a:xfrm>
            <a:off x="5514973" y="4466222"/>
            <a:ext cx="2934335" cy="984885"/>
          </a:xfrm>
          <a:prstGeom prst="rect">
            <a:avLst/>
          </a:prstGeom>
        </p:spPr>
        <p:txBody>
          <a:bodyPr vert="horz" wrap="square" lIns="0" tIns="0" rIns="0" bIns="0" rtlCol="0">
            <a:spAutoFit/>
          </a:bodyPr>
          <a:lstStyle/>
          <a:p>
            <a:pPr marL="12700" marR="6350">
              <a:lnSpc>
                <a:spcPct val="100000"/>
              </a:lnSpc>
            </a:pPr>
            <a:r>
              <a:rPr lang="en-US" sz="1600" spc="-15" dirty="0" smtClean="0">
                <a:solidFill>
                  <a:srgbClr val="FFFFFF"/>
                </a:solidFill>
                <a:latin typeface="Arial"/>
                <a:cs typeface="Arial"/>
              </a:rPr>
              <a:t>SUPPLIER TRAINING ON JLTV CFAT AND INTSTRUCTIONS ON HOW TO </a:t>
            </a:r>
            <a:r>
              <a:rPr sz="1600" spc="-15" dirty="0" smtClean="0">
                <a:solidFill>
                  <a:srgbClr val="FFFFFF"/>
                </a:solidFill>
                <a:latin typeface="Arial"/>
                <a:cs typeface="Arial"/>
              </a:rPr>
              <a:t>C</a:t>
            </a:r>
            <a:r>
              <a:rPr sz="1600" spc="-25" dirty="0" smtClean="0">
                <a:solidFill>
                  <a:srgbClr val="FFFFFF"/>
                </a:solidFill>
                <a:latin typeface="Arial"/>
                <a:cs typeface="Arial"/>
              </a:rPr>
              <a:t>O</a:t>
            </a:r>
            <a:r>
              <a:rPr sz="1600" spc="-15" dirty="0" smtClean="0">
                <a:solidFill>
                  <a:srgbClr val="FFFFFF"/>
                </a:solidFill>
                <a:latin typeface="Arial"/>
                <a:cs typeface="Arial"/>
              </a:rPr>
              <a:t>MPLET</a:t>
            </a:r>
            <a:r>
              <a:rPr lang="en-US" sz="1600" spc="-10" dirty="0">
                <a:solidFill>
                  <a:srgbClr val="FFFFFF"/>
                </a:solidFill>
                <a:latin typeface="Arial"/>
                <a:cs typeface="Arial"/>
              </a:rPr>
              <a:t>E</a:t>
            </a:r>
            <a:r>
              <a:rPr sz="1600" spc="-20" dirty="0" smtClean="0">
                <a:solidFill>
                  <a:srgbClr val="FFFFFF"/>
                </a:solidFill>
                <a:latin typeface="Arial"/>
                <a:cs typeface="Arial"/>
              </a:rPr>
              <a:t> </a:t>
            </a:r>
            <a:r>
              <a:rPr sz="1600" spc="-15" dirty="0" smtClean="0">
                <a:solidFill>
                  <a:srgbClr val="FFFFFF"/>
                </a:solidFill>
                <a:latin typeface="Arial"/>
                <a:cs typeface="Arial"/>
              </a:rPr>
              <a:t>THE</a:t>
            </a:r>
            <a:r>
              <a:rPr lang="en-US" sz="1600" spc="-15" dirty="0" smtClean="0">
                <a:solidFill>
                  <a:srgbClr val="FFFFFF"/>
                </a:solidFill>
                <a:latin typeface="Arial"/>
                <a:cs typeface="Arial"/>
              </a:rPr>
              <a:t> E002 PLAN</a:t>
            </a:r>
            <a:r>
              <a:rPr sz="1600" spc="-25" dirty="0" smtClean="0">
                <a:solidFill>
                  <a:srgbClr val="FFFFFF"/>
                </a:solidFill>
                <a:latin typeface="Arial"/>
                <a:cs typeface="Arial"/>
              </a:rPr>
              <a:t> </a:t>
            </a:r>
            <a:r>
              <a:rPr sz="1600" spc="-15" dirty="0" smtClean="0">
                <a:solidFill>
                  <a:srgbClr val="FFFFFF"/>
                </a:solidFill>
                <a:latin typeface="Arial"/>
                <a:cs typeface="Arial"/>
              </a:rPr>
              <a:t>TEMPL</a:t>
            </a:r>
            <a:r>
              <a:rPr sz="1600" spc="-135" dirty="0" smtClean="0">
                <a:solidFill>
                  <a:srgbClr val="FFFFFF"/>
                </a:solidFill>
                <a:latin typeface="Arial"/>
                <a:cs typeface="Arial"/>
              </a:rPr>
              <a:t>A</a:t>
            </a:r>
            <a:r>
              <a:rPr sz="1600" spc="-15" dirty="0" smtClean="0">
                <a:solidFill>
                  <a:srgbClr val="FFFFFF"/>
                </a:solidFill>
                <a:latin typeface="Arial"/>
                <a:cs typeface="Arial"/>
              </a:rPr>
              <a:t>TE</a:t>
            </a:r>
            <a:endParaRPr sz="1600" dirty="0">
              <a:latin typeface="Arial"/>
              <a:cs typeface="Arial"/>
            </a:endParaRPr>
          </a:p>
        </p:txBody>
      </p:sp>
    </p:spTree>
  </p:cSld>
  <p:clrMapOvr>
    <a:masterClrMapping/>
  </p:clrMapOvr>
  <p:transition spd="slow">
    <p:split orient="ver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0" y="228600"/>
            <a:ext cx="8534400" cy="523220"/>
          </a:xfrm>
          <a:prstGeom prst="rect">
            <a:avLst/>
          </a:prstGeom>
          <a:noFill/>
        </p:spPr>
        <p:txBody>
          <a:bodyPr wrap="square" rtlCol="0">
            <a:spAutoFit/>
          </a:bodyPr>
          <a:lstStyle/>
          <a:p>
            <a:r>
              <a:rPr lang="en-US" sz="2800" b="1" u="sng" dirty="0" smtClean="0">
                <a:solidFill>
                  <a:schemeClr val="tx2"/>
                </a:solidFill>
              </a:rPr>
              <a:t>Final Thoughts: </a:t>
            </a:r>
            <a:endParaRPr lang="en-US" sz="2800" b="1" u="sng" dirty="0">
              <a:solidFill>
                <a:schemeClr val="tx2"/>
              </a:solidFill>
            </a:endParaRPr>
          </a:p>
        </p:txBody>
      </p:sp>
      <p:sp>
        <p:nvSpPr>
          <p:cNvPr id="3" name="TextBox 2"/>
          <p:cNvSpPr txBox="1"/>
          <p:nvPr/>
        </p:nvSpPr>
        <p:spPr>
          <a:xfrm>
            <a:off x="457200" y="914400"/>
            <a:ext cx="8839200" cy="5632311"/>
          </a:xfrm>
          <a:prstGeom prst="rect">
            <a:avLst/>
          </a:prstGeom>
          <a:noFill/>
        </p:spPr>
        <p:txBody>
          <a:bodyPr wrap="square" rtlCol="0">
            <a:spAutoFit/>
          </a:bodyPr>
          <a:lstStyle/>
          <a:p>
            <a:pPr marL="285750" indent="-285750">
              <a:buFont typeface="Arial" panose="020B0604020202020204" pitchFamily="34" charset="0"/>
              <a:buChar char="•"/>
            </a:pPr>
            <a:r>
              <a:rPr lang="en-US" sz="2400" b="1" dirty="0" smtClean="0"/>
              <a:t>For drawings that have CFAT notes applied to them as a requirement, a CFAT activity will always be required for: </a:t>
            </a:r>
          </a:p>
          <a:p>
            <a:pPr marL="742950" lvl="1" indent="-285750">
              <a:buFont typeface="Arial" panose="020B0604020202020204" pitchFamily="34" charset="0"/>
              <a:buChar char="•"/>
            </a:pPr>
            <a:r>
              <a:rPr lang="en-US" sz="2400" dirty="0" smtClean="0"/>
              <a:t>New Parts</a:t>
            </a:r>
          </a:p>
          <a:p>
            <a:pPr marL="742950" lvl="1" indent="-285750">
              <a:buFont typeface="Arial" panose="020B0604020202020204" pitchFamily="34" charset="0"/>
              <a:buChar char="•"/>
            </a:pPr>
            <a:r>
              <a:rPr lang="en-US" sz="2400" dirty="0" smtClean="0"/>
              <a:t>New Suppliers</a:t>
            </a:r>
          </a:p>
          <a:p>
            <a:pPr marL="742950" lvl="1" indent="-285750">
              <a:buFont typeface="Arial" panose="020B0604020202020204" pitchFamily="34" charset="0"/>
              <a:buChar char="•"/>
            </a:pPr>
            <a:r>
              <a:rPr lang="en-US" sz="2400" dirty="0" smtClean="0"/>
              <a:t>F1000’s </a:t>
            </a:r>
          </a:p>
          <a:p>
            <a:pPr marL="742950" lvl="1" indent="-285750">
              <a:buFont typeface="Arial" panose="020B0604020202020204" pitchFamily="34" charset="0"/>
              <a:buChar char="•"/>
            </a:pPr>
            <a:r>
              <a:rPr lang="en-US" sz="2400" dirty="0" smtClean="0"/>
              <a:t>Revision Changes </a:t>
            </a:r>
          </a:p>
          <a:p>
            <a:pPr marL="742950" lvl="1" indent="-285750">
              <a:buFont typeface="Arial" panose="020B0604020202020204" pitchFamily="34" charset="0"/>
              <a:buChar char="•"/>
            </a:pPr>
            <a:endParaRPr lang="en-US" sz="2400" dirty="0" smtClean="0"/>
          </a:p>
          <a:p>
            <a:pPr marL="285750" indent="-285750">
              <a:buFont typeface="Arial" panose="020B0604020202020204" pitchFamily="34" charset="0"/>
              <a:buChar char="•"/>
            </a:pPr>
            <a:r>
              <a:rPr lang="en-US" sz="2400" b="1" dirty="0" smtClean="0"/>
              <a:t>CFAT Contacts:</a:t>
            </a:r>
          </a:p>
          <a:p>
            <a:pPr marL="742950" lvl="1" indent="-285750">
              <a:buFont typeface="Arial" panose="020B0604020202020204" pitchFamily="34" charset="0"/>
              <a:buChar char="•"/>
            </a:pPr>
            <a:r>
              <a:rPr lang="en-US" sz="2400" dirty="0" smtClean="0"/>
              <a:t>Your Advanced Quality Engineer/ Supplier Quality Engineer </a:t>
            </a:r>
          </a:p>
          <a:p>
            <a:pPr marL="742950" lvl="1" indent="-285750">
              <a:buFont typeface="Arial" panose="020B0604020202020204" pitchFamily="34" charset="0"/>
              <a:buChar char="•"/>
            </a:pPr>
            <a:endParaRPr lang="en-US" sz="2400" dirty="0" smtClean="0"/>
          </a:p>
          <a:p>
            <a:pPr marL="742950" lvl="1" indent="-285750">
              <a:buFont typeface="Arial" panose="020B0604020202020204" pitchFamily="34" charset="0"/>
              <a:buChar char="•"/>
            </a:pPr>
            <a:r>
              <a:rPr lang="en-US" sz="2400" dirty="0" smtClean="0"/>
              <a:t>Your </a:t>
            </a:r>
            <a:r>
              <a:rPr lang="en-US" sz="2400" dirty="0"/>
              <a:t>CFAT Coordinator</a:t>
            </a:r>
            <a:r>
              <a:rPr lang="en-US" sz="2400" dirty="0" smtClean="0"/>
              <a:t>:</a:t>
            </a:r>
            <a:endParaRPr lang="en-US" sz="2400" dirty="0"/>
          </a:p>
          <a:p>
            <a:pPr lvl="1"/>
            <a:r>
              <a:rPr lang="en-US" sz="2400" dirty="0" smtClean="0"/>
              <a:t>Vanessa Lambert-Kaminski </a:t>
            </a:r>
          </a:p>
          <a:p>
            <a:pPr lvl="1"/>
            <a:r>
              <a:rPr lang="en-US" sz="2400" dirty="0" smtClean="0">
                <a:hlinkClick r:id="rId2"/>
              </a:rPr>
              <a:t>Vlambert-kaminski@defense.oshkoshcorp.com</a:t>
            </a:r>
            <a:endParaRPr lang="en-US" sz="2400" dirty="0" smtClean="0"/>
          </a:p>
          <a:p>
            <a:pPr lvl="1"/>
            <a:r>
              <a:rPr lang="en-US" sz="2400" dirty="0" smtClean="0"/>
              <a:t>Phone: 920-235-9151 Ext. 25250</a:t>
            </a:r>
          </a:p>
          <a:p>
            <a:pPr marL="742950" lvl="1" indent="-285750">
              <a:buFont typeface="Arial" panose="020B0604020202020204" pitchFamily="34" charset="0"/>
              <a:buChar char="•"/>
            </a:pPr>
            <a:endParaRPr lang="en-US" sz="2400" dirty="0"/>
          </a:p>
        </p:txBody>
      </p:sp>
    </p:spTree>
    <p:extLst>
      <p:ext uri="{BB962C8B-B14F-4D97-AF65-F5344CB8AC3E}">
        <p14:creationId xmlns:p14="http://schemas.microsoft.com/office/powerpoint/2010/main" val="319470790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0" y="228600"/>
            <a:ext cx="8534400" cy="523220"/>
          </a:xfrm>
          <a:prstGeom prst="rect">
            <a:avLst/>
          </a:prstGeom>
          <a:noFill/>
        </p:spPr>
        <p:txBody>
          <a:bodyPr wrap="square" rtlCol="0">
            <a:spAutoFit/>
          </a:bodyPr>
          <a:lstStyle/>
          <a:p>
            <a:r>
              <a:rPr lang="en-US" sz="2800" b="1" u="sng" dirty="0" smtClean="0">
                <a:solidFill>
                  <a:schemeClr val="tx2"/>
                </a:solidFill>
              </a:rPr>
              <a:t>What has changed in the E002 Plan Form?? </a:t>
            </a:r>
            <a:endParaRPr lang="en-US" sz="2800" b="1" u="sng" dirty="0">
              <a:solidFill>
                <a:schemeClr val="tx2"/>
              </a:solidFill>
            </a:endParaRPr>
          </a:p>
        </p:txBody>
      </p:sp>
      <p:sp>
        <p:nvSpPr>
          <p:cNvPr id="5" name="TextBox 4"/>
          <p:cNvSpPr txBox="1"/>
          <p:nvPr/>
        </p:nvSpPr>
        <p:spPr>
          <a:xfrm>
            <a:off x="301951" y="914400"/>
            <a:ext cx="8229600" cy="4616648"/>
          </a:xfrm>
          <a:prstGeom prst="rect">
            <a:avLst/>
          </a:prstGeom>
          <a:noFill/>
        </p:spPr>
        <p:txBody>
          <a:bodyPr wrap="square" rtlCol="0">
            <a:spAutoFit/>
          </a:bodyPr>
          <a:lstStyle/>
          <a:p>
            <a:pPr marL="285750" indent="-285750">
              <a:buFont typeface="Arial" panose="020B0604020202020204" pitchFamily="34" charset="0"/>
              <a:buChar char="•"/>
            </a:pPr>
            <a:r>
              <a:rPr lang="en-US" sz="1400" b="1" dirty="0" smtClean="0"/>
              <a:t>The outline and format of the Plan Form changed slightly. This was to better relate the Plan Template with the “Data Item Deliverable” (DID) to meet contractual requirements. </a:t>
            </a:r>
          </a:p>
          <a:p>
            <a:endParaRPr lang="en-US" sz="1400" b="1" dirty="0"/>
          </a:p>
          <a:p>
            <a:pPr marL="285750" indent="-285750">
              <a:buFont typeface="Arial" panose="020B0604020202020204" pitchFamily="34" charset="0"/>
              <a:buChar char="•"/>
            </a:pPr>
            <a:r>
              <a:rPr lang="en-US" sz="1400" b="1" dirty="0"/>
              <a:t>AOPN (Army Ordinance Part numbers are now available.) We ask that you apply this to your plan form along with your designated Oshkosh part number.</a:t>
            </a:r>
          </a:p>
          <a:p>
            <a:endParaRPr lang="en-US" sz="1400" b="1" dirty="0"/>
          </a:p>
          <a:p>
            <a:pPr marL="285750" indent="-285750">
              <a:buFont typeface="Arial" panose="020B0604020202020204" pitchFamily="34" charset="0"/>
              <a:buChar char="•"/>
            </a:pPr>
            <a:r>
              <a:rPr lang="en-US" sz="1400" b="1" dirty="0" smtClean="0"/>
              <a:t>The PCN (Part Change Notice) and Incumbent Supplier Templates were pulled out of the Plan Form and will be utilized as separate documentation. These forms will be available if needed on the supplier portal:   http://osn.oshkoshcorp.com/ </a:t>
            </a:r>
          </a:p>
          <a:p>
            <a:pPr marL="285750" indent="-285750">
              <a:buFont typeface="Arial" panose="020B0604020202020204" pitchFamily="34" charset="0"/>
              <a:buChar char="•"/>
            </a:pPr>
            <a:endParaRPr lang="en-US" sz="1400" dirty="0" smtClean="0"/>
          </a:p>
          <a:p>
            <a:pPr marL="285750" indent="-285750">
              <a:buFont typeface="Arial" panose="020B0604020202020204" pitchFamily="34" charset="0"/>
              <a:buChar char="•"/>
            </a:pPr>
            <a:r>
              <a:rPr lang="en-US" sz="1400" b="1" dirty="0" smtClean="0"/>
              <a:t>The “Test Result Matrix” is now titled “Master Test List.” This will eliminate confusion as test results will not be housed in the Plan Form. Columns were added to reflect the duration and number of times the test will need to be performed. Data analysis and validation and instrumentation used was also added as well as a test classification category. </a:t>
            </a:r>
          </a:p>
          <a:p>
            <a:pPr marL="285750" indent="-285750">
              <a:buFont typeface="Arial" panose="020B0604020202020204" pitchFamily="34" charset="0"/>
              <a:buChar char="•"/>
            </a:pPr>
            <a:endParaRPr lang="en-US" sz="1400" b="1" dirty="0" smtClean="0"/>
          </a:p>
          <a:p>
            <a:pPr marL="285750" indent="-285750">
              <a:buFont typeface="Arial" panose="020B0604020202020204" pitchFamily="34" charset="0"/>
              <a:buChar char="•"/>
            </a:pPr>
            <a:r>
              <a:rPr lang="en-US" sz="1400" b="1" dirty="0" smtClean="0"/>
              <a:t>Section 9.5- “Special tests” was added (Cad models, set-up procedures, </a:t>
            </a:r>
            <a:r>
              <a:rPr lang="en-US" sz="1400" b="1" smtClean="0"/>
              <a:t>photo documentation, etc.) </a:t>
            </a:r>
            <a:endParaRPr lang="en-US" sz="1400" b="1" dirty="0" smtClean="0"/>
          </a:p>
          <a:p>
            <a:pPr marL="285750" indent="-285750">
              <a:buFont typeface="Arial" panose="020B0604020202020204" pitchFamily="34" charset="0"/>
              <a:buChar char="•"/>
            </a:pPr>
            <a:endParaRPr lang="en-US" sz="1400" dirty="0"/>
          </a:p>
          <a:p>
            <a:pPr marL="285750" indent="-285750">
              <a:buFont typeface="Arial" panose="020B0604020202020204" pitchFamily="34" charset="0"/>
              <a:buChar char="•"/>
            </a:pPr>
            <a:r>
              <a:rPr lang="en-US" sz="1400" b="1" dirty="0" smtClean="0"/>
              <a:t>Copy of the drawing should be attached where noted (section 8.0) in the plan form, along with a block flow description of your testing process  (section 2.0)</a:t>
            </a:r>
          </a:p>
          <a:p>
            <a:pPr marL="285750" indent="-285750">
              <a:buFont typeface="Arial" panose="020B0604020202020204" pitchFamily="34" charset="0"/>
              <a:buChar char="•"/>
            </a:pPr>
            <a:endParaRPr lang="en-US" sz="1400" b="1" dirty="0" smtClean="0"/>
          </a:p>
          <a:p>
            <a:pPr marL="285750" indent="-285750">
              <a:buFont typeface="Arial" panose="020B0604020202020204" pitchFamily="34" charset="0"/>
              <a:buChar char="•"/>
            </a:pPr>
            <a:r>
              <a:rPr lang="en-US" sz="1400" b="1" dirty="0" smtClean="0"/>
              <a:t>Examples of how to complete given sections of the form are listed for reference. </a:t>
            </a:r>
            <a:endParaRPr lang="en-US" sz="1400" b="1" dirty="0"/>
          </a:p>
        </p:txBody>
      </p:sp>
    </p:spTree>
    <p:extLst>
      <p:ext uri="{BB962C8B-B14F-4D97-AF65-F5344CB8AC3E}">
        <p14:creationId xmlns:p14="http://schemas.microsoft.com/office/powerpoint/2010/main" val="36620900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381000"/>
            <a:ext cx="4212628" cy="523220"/>
          </a:xfrm>
          <a:prstGeom prst="rect">
            <a:avLst/>
          </a:prstGeom>
        </p:spPr>
        <p:txBody>
          <a:bodyPr wrap="none">
            <a:spAutoFit/>
          </a:bodyPr>
          <a:lstStyle/>
          <a:p>
            <a:r>
              <a:rPr lang="en-US" sz="2800" b="1" u="sng" dirty="0" smtClean="0">
                <a:solidFill>
                  <a:schemeClr val="tx2"/>
                </a:solidFill>
              </a:rPr>
              <a:t>AOPN</a:t>
            </a:r>
            <a:r>
              <a:rPr lang="en-US" sz="2800" b="1" dirty="0" smtClean="0">
                <a:solidFill>
                  <a:schemeClr val="tx2"/>
                </a:solidFill>
              </a:rPr>
              <a:t>  </a:t>
            </a:r>
            <a:r>
              <a:rPr lang="en-US" b="1" dirty="0" smtClean="0">
                <a:solidFill>
                  <a:schemeClr val="tx2"/>
                </a:solidFill>
              </a:rPr>
              <a:t>(Army Ordinance Part Number)</a:t>
            </a:r>
            <a:endParaRPr lang="en-US" b="1" dirty="0">
              <a:solidFill>
                <a:schemeClr val="tx2"/>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6400" y="2190929"/>
            <a:ext cx="4737795" cy="381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457200" y="990600"/>
            <a:ext cx="8305800" cy="1200329"/>
          </a:xfrm>
          <a:prstGeom prst="rect">
            <a:avLst/>
          </a:prstGeom>
          <a:noFill/>
        </p:spPr>
        <p:txBody>
          <a:bodyPr wrap="square" rtlCol="0">
            <a:spAutoFit/>
          </a:bodyPr>
          <a:lstStyle/>
          <a:p>
            <a:pPr marL="285750" indent="-285750">
              <a:buFont typeface="Arial" panose="020B0604020202020204" pitchFamily="34" charset="0"/>
              <a:buChar char="•"/>
            </a:pPr>
            <a:r>
              <a:rPr lang="en-US" sz="2400" b="1" dirty="0" smtClean="0">
                <a:solidFill>
                  <a:srgbClr val="0070C0"/>
                </a:solidFill>
              </a:rPr>
              <a:t>TACOM / JPO purchased the Oshkosh Defense TDP (Technical Data Package)</a:t>
            </a:r>
          </a:p>
          <a:p>
            <a:pPr marL="285750" indent="-285750">
              <a:buFont typeface="Arial" panose="020B0604020202020204" pitchFamily="34" charset="0"/>
              <a:buChar char="•"/>
            </a:pPr>
            <a:r>
              <a:rPr lang="en-US" sz="2400" b="1" dirty="0" smtClean="0">
                <a:solidFill>
                  <a:srgbClr val="0070C0"/>
                </a:solidFill>
              </a:rPr>
              <a:t>Letter was sent to suppliers regarding AOPN crossover</a:t>
            </a:r>
            <a:endParaRPr lang="en-US" sz="2400" b="1" dirty="0">
              <a:solidFill>
                <a:srgbClr val="0070C0"/>
              </a:solidFill>
            </a:endParaRPr>
          </a:p>
        </p:txBody>
      </p:sp>
    </p:spTree>
    <p:extLst>
      <p:ext uri="{BB962C8B-B14F-4D97-AF65-F5344CB8AC3E}">
        <p14:creationId xmlns:p14="http://schemas.microsoft.com/office/powerpoint/2010/main" val="135767555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0" y="228600"/>
            <a:ext cx="8534400" cy="523220"/>
          </a:xfrm>
          <a:prstGeom prst="rect">
            <a:avLst/>
          </a:prstGeom>
          <a:noFill/>
        </p:spPr>
        <p:txBody>
          <a:bodyPr wrap="square" rtlCol="0">
            <a:spAutoFit/>
          </a:bodyPr>
          <a:lstStyle/>
          <a:p>
            <a:r>
              <a:rPr lang="en-US" sz="2800" b="1" u="sng" dirty="0" smtClean="0">
                <a:solidFill>
                  <a:schemeClr val="tx2"/>
                </a:solidFill>
              </a:rPr>
              <a:t>AOPN </a:t>
            </a:r>
            <a:r>
              <a:rPr lang="en-US" sz="2800" b="1" dirty="0" smtClean="0">
                <a:solidFill>
                  <a:schemeClr val="tx2"/>
                </a:solidFill>
              </a:rPr>
              <a:t>(Army Ordinance Part Number, Cont’d) </a:t>
            </a:r>
            <a:endParaRPr lang="en-US" sz="2800" b="1" u="sng" dirty="0">
              <a:solidFill>
                <a:schemeClr val="tx2"/>
              </a:solidFill>
            </a:endParaRPr>
          </a:p>
        </p:txBody>
      </p:sp>
      <p:sp>
        <p:nvSpPr>
          <p:cNvPr id="4" name="TextBox 3"/>
          <p:cNvSpPr txBox="1"/>
          <p:nvPr/>
        </p:nvSpPr>
        <p:spPr>
          <a:xfrm>
            <a:off x="152400" y="751820"/>
            <a:ext cx="8686800" cy="5755422"/>
          </a:xfrm>
          <a:prstGeom prst="rect">
            <a:avLst/>
          </a:prstGeom>
          <a:noFill/>
        </p:spPr>
        <p:txBody>
          <a:bodyPr wrap="square" rtlCol="0">
            <a:spAutoFit/>
          </a:bodyPr>
          <a:lstStyle/>
          <a:p>
            <a:pPr marL="285750" indent="-285750">
              <a:buFont typeface="Arial" panose="020B0604020202020204" pitchFamily="34" charset="0"/>
              <a:buChar char="•"/>
            </a:pPr>
            <a:r>
              <a:rPr lang="en-US" sz="2800" b="1" dirty="0" smtClean="0"/>
              <a:t>In order to eliminate confusion and create a standard, we ask that you put BOTH the Oshkosh part number and the AOPN on the E002 plan form. </a:t>
            </a:r>
          </a:p>
          <a:p>
            <a:pPr marL="285750" indent="-285750">
              <a:buFont typeface="Arial" panose="020B0604020202020204" pitchFamily="34" charset="0"/>
              <a:buChar char="•"/>
            </a:pPr>
            <a:endParaRPr lang="en-US" dirty="0"/>
          </a:p>
          <a:p>
            <a:pPr marL="285750" indent="-285750">
              <a:buFont typeface="Wingdings" panose="05000000000000000000" pitchFamily="2" charset="2"/>
              <a:buChar char="Ø"/>
            </a:pPr>
            <a:r>
              <a:rPr lang="en-US" sz="2400" dirty="0" smtClean="0"/>
              <a:t>This will eliminate the need to rework / resubmit CFAT paperwork.</a:t>
            </a:r>
          </a:p>
          <a:p>
            <a:pPr marL="285750" indent="-285750">
              <a:buFont typeface="Wingdings" panose="05000000000000000000" pitchFamily="2" charset="2"/>
              <a:buChar char="Ø"/>
            </a:pPr>
            <a:r>
              <a:rPr lang="en-US" sz="2400" dirty="0" smtClean="0"/>
              <a:t>Tie PPAP data and paperwork to CFAT testing </a:t>
            </a:r>
          </a:p>
          <a:p>
            <a:endParaRPr lang="en-US" dirty="0"/>
          </a:p>
          <a:p>
            <a:endParaRPr lang="en-US" b="1" dirty="0"/>
          </a:p>
          <a:p>
            <a:pPr marL="285750" indent="-285750">
              <a:buFont typeface="Arial" panose="020B0604020202020204" pitchFamily="34" charset="0"/>
              <a:buChar char="•"/>
            </a:pPr>
            <a:r>
              <a:rPr lang="en-US" sz="2800" b="1" dirty="0" smtClean="0"/>
              <a:t>Where do I find the AOPN number that corresponds to the Oshkosh Part Number? </a:t>
            </a:r>
          </a:p>
          <a:p>
            <a:pPr marL="285750" indent="-285750">
              <a:buFont typeface="Arial" panose="020B0604020202020204" pitchFamily="34" charset="0"/>
              <a:buChar char="•"/>
            </a:pPr>
            <a:endParaRPr lang="en-US" sz="2800" b="1" dirty="0"/>
          </a:p>
          <a:p>
            <a:pPr marL="285750" indent="-285750">
              <a:buFont typeface="Wingdings" panose="05000000000000000000" pitchFamily="2" charset="2"/>
              <a:buChar char="Ø"/>
            </a:pPr>
            <a:r>
              <a:rPr lang="en-US" sz="2400" dirty="0" smtClean="0"/>
              <a:t>Reference your purchase order</a:t>
            </a:r>
          </a:p>
          <a:p>
            <a:pPr marL="285750" indent="-285750">
              <a:buFont typeface="Wingdings" panose="05000000000000000000" pitchFamily="2" charset="2"/>
              <a:buChar char="Ø"/>
            </a:pPr>
            <a:r>
              <a:rPr lang="en-US" sz="2400" dirty="0" smtClean="0"/>
              <a:t>Contact your AQE</a:t>
            </a:r>
          </a:p>
          <a:p>
            <a:pPr marL="285750" indent="-285750">
              <a:buFont typeface="Wingdings" panose="05000000000000000000" pitchFamily="2" charset="2"/>
              <a:buChar char="Ø"/>
            </a:pPr>
            <a:r>
              <a:rPr lang="en-US" sz="2400" dirty="0" smtClean="0"/>
              <a:t>Contact your CFAT coordinator</a:t>
            </a:r>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131972057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object 11"/>
          <p:cNvSpPr txBox="1">
            <a:spLocks noGrp="1"/>
          </p:cNvSpPr>
          <p:nvPr>
            <p:ph type="title"/>
          </p:nvPr>
        </p:nvSpPr>
        <p:spPr>
          <a:prstGeom prst="rect">
            <a:avLst/>
          </a:prstGeom>
        </p:spPr>
        <p:txBody>
          <a:bodyPr vert="horz" wrap="square" lIns="0" tIns="0" rIns="0" bIns="0" rtlCol="0">
            <a:spAutoFit/>
          </a:bodyPr>
          <a:lstStyle/>
          <a:p>
            <a:pPr marL="12700">
              <a:lnSpc>
                <a:spcPct val="100000"/>
              </a:lnSpc>
            </a:pPr>
            <a:r>
              <a:rPr lang="en-US" sz="2800" spc="-229" dirty="0" smtClean="0"/>
              <a:t>Revised</a:t>
            </a:r>
            <a:r>
              <a:rPr sz="2800" spc="15" dirty="0" smtClean="0"/>
              <a:t> </a:t>
            </a:r>
            <a:r>
              <a:rPr sz="2800" spc="-30" dirty="0"/>
              <a:t>CDR</a:t>
            </a:r>
            <a:r>
              <a:rPr sz="2800" spc="-20" dirty="0"/>
              <a:t>L</a:t>
            </a:r>
            <a:r>
              <a:rPr sz="2800" spc="-140" dirty="0"/>
              <a:t> </a:t>
            </a:r>
            <a:r>
              <a:rPr lang="en-US" sz="2800" spc="-30" dirty="0" smtClean="0"/>
              <a:t>E002</a:t>
            </a:r>
            <a:r>
              <a:rPr sz="2800" spc="15" dirty="0" smtClean="0"/>
              <a:t> </a:t>
            </a:r>
            <a:r>
              <a:rPr sz="2800" spc="-30" dirty="0"/>
              <a:t>C</a:t>
            </a:r>
            <a:r>
              <a:rPr sz="2800" spc="-180" dirty="0"/>
              <a:t>F</a:t>
            </a:r>
            <a:r>
              <a:rPr sz="2800" spc="-235" dirty="0"/>
              <a:t>A</a:t>
            </a:r>
            <a:r>
              <a:rPr sz="2800" spc="-20" dirty="0"/>
              <a:t>T</a:t>
            </a:r>
            <a:r>
              <a:rPr sz="2800" spc="30" dirty="0"/>
              <a:t> </a:t>
            </a:r>
            <a:r>
              <a:rPr sz="2800" spc="-30" dirty="0" smtClean="0"/>
              <a:t>P</a:t>
            </a:r>
            <a:r>
              <a:rPr sz="2800" spc="-10" dirty="0" smtClean="0"/>
              <a:t>l</a:t>
            </a:r>
            <a:r>
              <a:rPr sz="2800" spc="-15" dirty="0" smtClean="0"/>
              <a:t>a</a:t>
            </a:r>
            <a:r>
              <a:rPr sz="2800" spc="-30" dirty="0" smtClean="0"/>
              <a:t>n</a:t>
            </a:r>
            <a:r>
              <a:rPr lang="en-US" sz="2800" spc="-20" dirty="0" smtClean="0"/>
              <a:t>: Page 1 (Cover) </a:t>
            </a:r>
            <a:endParaRPr sz="2800" dirty="0"/>
          </a:p>
        </p:txBody>
      </p:sp>
      <p:sp>
        <p:nvSpPr>
          <p:cNvPr id="18" name="object 18"/>
          <p:cNvSpPr txBox="1">
            <a:spLocks noGrp="1"/>
          </p:cNvSpPr>
          <p:nvPr>
            <p:ph type="ftr" sz="quarter" idx="5"/>
          </p:nvPr>
        </p:nvSpPr>
        <p:spPr>
          <a:prstGeom prst="rect">
            <a:avLst/>
          </a:prstGeom>
        </p:spPr>
        <p:txBody>
          <a:bodyPr vert="horz" wrap="square" lIns="0" tIns="0" rIns="0" bIns="0" rtlCol="0">
            <a:spAutoFit/>
          </a:bodyPr>
          <a:lstStyle/>
          <a:p>
            <a:pPr marL="12700">
              <a:lnSpc>
                <a:spcPct val="100000"/>
              </a:lnSpc>
            </a:pPr>
            <a:r>
              <a:rPr i="0" spc="-5" dirty="0"/>
              <a:t>M</a:t>
            </a:r>
            <a:r>
              <a:rPr i="0" dirty="0"/>
              <a:t>I</a:t>
            </a:r>
            <a:r>
              <a:rPr i="0" spc="-5" dirty="0"/>
              <a:t>SS</a:t>
            </a:r>
            <a:r>
              <a:rPr i="0" dirty="0"/>
              <a:t>I</a:t>
            </a:r>
            <a:r>
              <a:rPr i="0" spc="-5" dirty="0"/>
              <a:t>O</a:t>
            </a:r>
            <a:r>
              <a:rPr i="0" dirty="0"/>
              <a:t>N</a:t>
            </a:r>
            <a:r>
              <a:rPr i="0" spc="-25" dirty="0"/>
              <a:t> </a:t>
            </a:r>
            <a:r>
              <a:rPr i="0" spc="-5" dirty="0"/>
              <a:t>DR</a:t>
            </a:r>
            <a:r>
              <a:rPr i="0" dirty="0"/>
              <a:t>I</a:t>
            </a:r>
            <a:r>
              <a:rPr i="0" spc="-5" dirty="0"/>
              <a:t>VEN</a:t>
            </a:r>
            <a:r>
              <a:rPr i="0" dirty="0"/>
              <a:t>:</a:t>
            </a:r>
            <a:r>
              <a:rPr i="0" spc="15" dirty="0"/>
              <a:t> </a:t>
            </a:r>
            <a:r>
              <a:rPr sz="1400" spc="-140" dirty="0">
                <a:solidFill>
                  <a:srgbClr val="E58E1A"/>
                </a:solidFill>
                <a:latin typeface="Arial"/>
                <a:cs typeface="Arial"/>
              </a:rPr>
              <a:t>T</a:t>
            </a:r>
            <a:r>
              <a:rPr sz="1400" dirty="0">
                <a:solidFill>
                  <a:srgbClr val="E58E1A"/>
                </a:solidFill>
                <a:latin typeface="Arial"/>
                <a:cs typeface="Arial"/>
              </a:rPr>
              <a:t>o</a:t>
            </a:r>
            <a:r>
              <a:rPr sz="1400" spc="-10" dirty="0">
                <a:solidFill>
                  <a:srgbClr val="E58E1A"/>
                </a:solidFill>
                <a:latin typeface="Arial"/>
                <a:cs typeface="Arial"/>
              </a:rPr>
              <a:t> </a:t>
            </a:r>
            <a:r>
              <a:rPr sz="1400" spc="-20" dirty="0">
                <a:solidFill>
                  <a:srgbClr val="E58E1A"/>
                </a:solidFill>
                <a:latin typeface="Arial"/>
                <a:cs typeface="Arial"/>
              </a:rPr>
              <a:t>M</a:t>
            </a:r>
            <a:r>
              <a:rPr sz="1400" dirty="0">
                <a:solidFill>
                  <a:srgbClr val="E58E1A"/>
                </a:solidFill>
                <a:latin typeface="Arial"/>
                <a:cs typeface="Arial"/>
              </a:rPr>
              <a:t>o</a:t>
            </a:r>
            <a:r>
              <a:rPr sz="1400" spc="5" dirty="0">
                <a:solidFill>
                  <a:srgbClr val="E58E1A"/>
                </a:solidFill>
                <a:latin typeface="Arial"/>
                <a:cs typeface="Arial"/>
              </a:rPr>
              <a:t>v</a:t>
            </a:r>
            <a:r>
              <a:rPr sz="1400" dirty="0">
                <a:solidFill>
                  <a:srgbClr val="E58E1A"/>
                </a:solidFill>
                <a:latin typeface="Arial"/>
                <a:cs typeface="Arial"/>
              </a:rPr>
              <a:t>e</a:t>
            </a:r>
            <a:r>
              <a:rPr sz="1400" spc="-10" dirty="0">
                <a:solidFill>
                  <a:srgbClr val="E58E1A"/>
                </a:solidFill>
                <a:latin typeface="Arial"/>
                <a:cs typeface="Arial"/>
              </a:rPr>
              <a:t> </a:t>
            </a:r>
            <a:r>
              <a:rPr sz="1400" spc="5" dirty="0">
                <a:solidFill>
                  <a:srgbClr val="E58E1A"/>
                </a:solidFill>
                <a:latin typeface="Arial"/>
                <a:cs typeface="Arial"/>
              </a:rPr>
              <a:t>t</a:t>
            </a:r>
            <a:r>
              <a:rPr sz="1400" spc="-5" dirty="0">
                <a:solidFill>
                  <a:srgbClr val="E58E1A"/>
                </a:solidFill>
                <a:latin typeface="Arial"/>
                <a:cs typeface="Arial"/>
              </a:rPr>
              <a:t>h</a:t>
            </a:r>
            <a:r>
              <a:rPr sz="1400" dirty="0">
                <a:solidFill>
                  <a:srgbClr val="E58E1A"/>
                </a:solidFill>
                <a:latin typeface="Arial"/>
                <a:cs typeface="Arial"/>
              </a:rPr>
              <a:t>e</a:t>
            </a:r>
            <a:r>
              <a:rPr sz="1400" spc="-20" dirty="0">
                <a:solidFill>
                  <a:srgbClr val="E58E1A"/>
                </a:solidFill>
                <a:latin typeface="Arial"/>
                <a:cs typeface="Arial"/>
              </a:rPr>
              <a:t> </a:t>
            </a:r>
            <a:r>
              <a:rPr sz="1400" spc="30" dirty="0">
                <a:solidFill>
                  <a:srgbClr val="E58E1A"/>
                </a:solidFill>
                <a:latin typeface="Arial"/>
                <a:cs typeface="Arial"/>
              </a:rPr>
              <a:t>W</a:t>
            </a:r>
            <a:r>
              <a:rPr sz="1400" spc="-5" dirty="0">
                <a:solidFill>
                  <a:srgbClr val="E58E1A"/>
                </a:solidFill>
                <a:latin typeface="Arial"/>
                <a:cs typeface="Arial"/>
              </a:rPr>
              <a:t>o</a:t>
            </a:r>
            <a:r>
              <a:rPr sz="1400" dirty="0">
                <a:solidFill>
                  <a:srgbClr val="E58E1A"/>
                </a:solidFill>
                <a:latin typeface="Arial"/>
                <a:cs typeface="Arial"/>
              </a:rPr>
              <a:t>rld</a:t>
            </a:r>
            <a:r>
              <a:rPr sz="1400" spc="-55" dirty="0">
                <a:solidFill>
                  <a:srgbClr val="E58E1A"/>
                </a:solidFill>
                <a:latin typeface="Arial"/>
                <a:cs typeface="Arial"/>
              </a:rPr>
              <a:t> </a:t>
            </a:r>
            <a:r>
              <a:rPr sz="1400" dirty="0">
                <a:solidFill>
                  <a:srgbClr val="E58E1A"/>
                </a:solidFill>
                <a:latin typeface="Arial"/>
                <a:cs typeface="Arial"/>
              </a:rPr>
              <a:t>at</a:t>
            </a:r>
            <a:r>
              <a:rPr sz="1400" spc="-15" dirty="0">
                <a:solidFill>
                  <a:srgbClr val="E58E1A"/>
                </a:solidFill>
                <a:latin typeface="Arial"/>
                <a:cs typeface="Arial"/>
              </a:rPr>
              <a:t> </a:t>
            </a:r>
            <a:r>
              <a:rPr sz="1400" spc="30" dirty="0">
                <a:solidFill>
                  <a:srgbClr val="E58E1A"/>
                </a:solidFill>
                <a:latin typeface="Arial"/>
                <a:cs typeface="Arial"/>
              </a:rPr>
              <a:t>W</a:t>
            </a:r>
            <a:r>
              <a:rPr sz="1400" dirty="0">
                <a:solidFill>
                  <a:srgbClr val="E58E1A"/>
                </a:solidFill>
                <a:latin typeface="Arial"/>
                <a:cs typeface="Arial"/>
              </a:rPr>
              <a:t>ork</a:t>
            </a:r>
            <a:endParaRPr sz="1400" dirty="0">
              <a:latin typeface="Arial"/>
              <a:cs typeface="Arial"/>
            </a:endParaRPr>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495" y="1295399"/>
            <a:ext cx="5314950" cy="3762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381000" y="2286000"/>
            <a:ext cx="228600" cy="261610"/>
          </a:xfrm>
          <a:prstGeom prst="rect">
            <a:avLst/>
          </a:prstGeom>
          <a:solidFill>
            <a:srgbClr val="FFFF00"/>
          </a:solidFill>
          <a:ln w="19050">
            <a:solidFill>
              <a:srgbClr val="FFC000"/>
            </a:solidFill>
          </a:ln>
        </p:spPr>
        <p:txBody>
          <a:bodyPr wrap="square" rtlCol="0">
            <a:spAutoFit/>
          </a:bodyPr>
          <a:lstStyle/>
          <a:p>
            <a:r>
              <a:rPr lang="en-US" sz="1100" b="1" dirty="0" smtClean="0"/>
              <a:t>A</a:t>
            </a:r>
            <a:endParaRPr lang="en-US" sz="1100" b="1" dirty="0"/>
          </a:p>
        </p:txBody>
      </p:sp>
      <p:sp>
        <p:nvSpPr>
          <p:cNvPr id="19" name="TextBox 18"/>
          <p:cNvSpPr txBox="1"/>
          <p:nvPr/>
        </p:nvSpPr>
        <p:spPr>
          <a:xfrm>
            <a:off x="304800" y="2598443"/>
            <a:ext cx="228600" cy="261610"/>
          </a:xfrm>
          <a:prstGeom prst="rect">
            <a:avLst/>
          </a:prstGeom>
          <a:solidFill>
            <a:srgbClr val="FFFF00"/>
          </a:solidFill>
          <a:ln w="19050">
            <a:solidFill>
              <a:srgbClr val="FFC000"/>
            </a:solidFill>
          </a:ln>
        </p:spPr>
        <p:txBody>
          <a:bodyPr wrap="square" rtlCol="0">
            <a:spAutoFit/>
          </a:bodyPr>
          <a:lstStyle/>
          <a:p>
            <a:r>
              <a:rPr lang="en-US" sz="1100" dirty="0" smtClean="0"/>
              <a:t>B</a:t>
            </a:r>
            <a:endParaRPr lang="en-US" sz="1100" dirty="0"/>
          </a:p>
        </p:txBody>
      </p:sp>
      <p:sp>
        <p:nvSpPr>
          <p:cNvPr id="20" name="TextBox 19"/>
          <p:cNvSpPr txBox="1"/>
          <p:nvPr/>
        </p:nvSpPr>
        <p:spPr>
          <a:xfrm>
            <a:off x="419100" y="2898344"/>
            <a:ext cx="228600" cy="261610"/>
          </a:xfrm>
          <a:prstGeom prst="rect">
            <a:avLst/>
          </a:prstGeom>
          <a:solidFill>
            <a:srgbClr val="FFFF00"/>
          </a:solidFill>
          <a:ln w="19050">
            <a:solidFill>
              <a:srgbClr val="FFC000"/>
            </a:solidFill>
          </a:ln>
        </p:spPr>
        <p:txBody>
          <a:bodyPr wrap="square" rtlCol="0">
            <a:spAutoFit/>
          </a:bodyPr>
          <a:lstStyle/>
          <a:p>
            <a:r>
              <a:rPr lang="en-US" sz="1100" b="1" dirty="0"/>
              <a:t>C</a:t>
            </a:r>
          </a:p>
        </p:txBody>
      </p:sp>
      <p:sp>
        <p:nvSpPr>
          <p:cNvPr id="21" name="TextBox 20"/>
          <p:cNvSpPr txBox="1"/>
          <p:nvPr/>
        </p:nvSpPr>
        <p:spPr>
          <a:xfrm>
            <a:off x="990600" y="3159954"/>
            <a:ext cx="228600" cy="261610"/>
          </a:xfrm>
          <a:prstGeom prst="rect">
            <a:avLst/>
          </a:prstGeom>
          <a:solidFill>
            <a:srgbClr val="FFFF00"/>
          </a:solidFill>
          <a:ln w="19050">
            <a:solidFill>
              <a:srgbClr val="FFC000"/>
            </a:solidFill>
          </a:ln>
        </p:spPr>
        <p:txBody>
          <a:bodyPr wrap="square" rtlCol="0">
            <a:spAutoFit/>
          </a:bodyPr>
          <a:lstStyle/>
          <a:p>
            <a:r>
              <a:rPr lang="en-US" sz="1100" b="1" dirty="0" smtClean="0"/>
              <a:t>D</a:t>
            </a:r>
            <a:endParaRPr lang="en-US" sz="1100" b="1" dirty="0"/>
          </a:p>
        </p:txBody>
      </p:sp>
      <p:sp>
        <p:nvSpPr>
          <p:cNvPr id="22" name="TextBox 21"/>
          <p:cNvSpPr txBox="1"/>
          <p:nvPr/>
        </p:nvSpPr>
        <p:spPr>
          <a:xfrm>
            <a:off x="150137" y="3423641"/>
            <a:ext cx="228600" cy="261610"/>
          </a:xfrm>
          <a:prstGeom prst="rect">
            <a:avLst/>
          </a:prstGeom>
          <a:solidFill>
            <a:srgbClr val="FFFF00"/>
          </a:solidFill>
          <a:ln w="19050">
            <a:solidFill>
              <a:srgbClr val="FFC000"/>
            </a:solidFill>
          </a:ln>
        </p:spPr>
        <p:txBody>
          <a:bodyPr wrap="square" rtlCol="0">
            <a:spAutoFit/>
          </a:bodyPr>
          <a:lstStyle/>
          <a:p>
            <a:r>
              <a:rPr lang="en-US" sz="1100" b="1" dirty="0" smtClean="0"/>
              <a:t>E</a:t>
            </a:r>
            <a:endParaRPr lang="en-US" sz="1100" b="1" dirty="0"/>
          </a:p>
        </p:txBody>
      </p:sp>
      <p:sp>
        <p:nvSpPr>
          <p:cNvPr id="23" name="TextBox 22"/>
          <p:cNvSpPr txBox="1"/>
          <p:nvPr/>
        </p:nvSpPr>
        <p:spPr>
          <a:xfrm>
            <a:off x="381000" y="3714489"/>
            <a:ext cx="228600" cy="261610"/>
          </a:xfrm>
          <a:prstGeom prst="rect">
            <a:avLst/>
          </a:prstGeom>
          <a:solidFill>
            <a:srgbClr val="FFFF00"/>
          </a:solidFill>
          <a:ln w="19050">
            <a:solidFill>
              <a:srgbClr val="FFC000"/>
            </a:solidFill>
          </a:ln>
        </p:spPr>
        <p:txBody>
          <a:bodyPr wrap="square" rtlCol="0">
            <a:spAutoFit/>
          </a:bodyPr>
          <a:lstStyle/>
          <a:p>
            <a:r>
              <a:rPr lang="en-US" sz="1100" b="1" dirty="0"/>
              <a:t>F</a:t>
            </a:r>
          </a:p>
        </p:txBody>
      </p:sp>
      <p:sp>
        <p:nvSpPr>
          <p:cNvPr id="24" name="TextBox 23"/>
          <p:cNvSpPr txBox="1"/>
          <p:nvPr/>
        </p:nvSpPr>
        <p:spPr>
          <a:xfrm>
            <a:off x="419100" y="4023444"/>
            <a:ext cx="228600" cy="261610"/>
          </a:xfrm>
          <a:prstGeom prst="rect">
            <a:avLst/>
          </a:prstGeom>
          <a:solidFill>
            <a:srgbClr val="FFFF00"/>
          </a:solidFill>
          <a:ln w="19050">
            <a:solidFill>
              <a:srgbClr val="FFC000"/>
            </a:solidFill>
          </a:ln>
        </p:spPr>
        <p:txBody>
          <a:bodyPr wrap="square" rtlCol="0">
            <a:spAutoFit/>
          </a:bodyPr>
          <a:lstStyle/>
          <a:p>
            <a:r>
              <a:rPr lang="en-US" sz="1100" b="1" dirty="0"/>
              <a:t>G</a:t>
            </a:r>
          </a:p>
        </p:txBody>
      </p:sp>
      <p:sp>
        <p:nvSpPr>
          <p:cNvPr id="4" name="TextBox 3"/>
          <p:cNvSpPr txBox="1"/>
          <p:nvPr/>
        </p:nvSpPr>
        <p:spPr>
          <a:xfrm>
            <a:off x="4876800" y="914400"/>
            <a:ext cx="3810000" cy="5416868"/>
          </a:xfrm>
          <a:prstGeom prst="rect">
            <a:avLst/>
          </a:prstGeom>
          <a:noFill/>
        </p:spPr>
        <p:txBody>
          <a:bodyPr wrap="square" rtlCol="0">
            <a:spAutoFit/>
          </a:bodyPr>
          <a:lstStyle/>
          <a:p>
            <a:pPr marL="342900" indent="-342900">
              <a:buAutoNum type="alphaUcPeriod"/>
            </a:pPr>
            <a:r>
              <a:rPr lang="en-US" dirty="0" smtClean="0"/>
              <a:t>Enter the part number exactly as listed on the drawing/</a:t>
            </a:r>
            <a:r>
              <a:rPr lang="en-US" b="1" dirty="0" smtClean="0"/>
              <a:t>Also List AOPN number</a:t>
            </a:r>
            <a:endParaRPr lang="en-US" b="1" i="1" dirty="0" smtClean="0"/>
          </a:p>
          <a:p>
            <a:pPr marL="342900" indent="-342900">
              <a:buAutoNum type="alphaUcPeriod"/>
            </a:pPr>
            <a:r>
              <a:rPr lang="en-US" dirty="0" smtClean="0"/>
              <a:t>Enter the revision level (Oshkosh PN, AOPN PN will not have a rev) of the part</a:t>
            </a:r>
          </a:p>
          <a:p>
            <a:pPr marL="342900" indent="-342900">
              <a:buAutoNum type="alphaUcPeriod"/>
            </a:pPr>
            <a:r>
              <a:rPr lang="en-US" dirty="0" smtClean="0"/>
              <a:t>Enter the part description as listed on the drawing </a:t>
            </a:r>
          </a:p>
          <a:p>
            <a:pPr marL="342900" indent="-342900">
              <a:buAutoNum type="alphaUcPeriod"/>
            </a:pPr>
            <a:r>
              <a:rPr lang="en-US" dirty="0" smtClean="0"/>
              <a:t>Enter your company name </a:t>
            </a:r>
          </a:p>
          <a:p>
            <a:pPr marL="342900" indent="-342900">
              <a:buAutoNum type="alphaUcPeriod"/>
            </a:pPr>
            <a:r>
              <a:rPr lang="en-US" dirty="0" smtClean="0"/>
              <a:t>Enter your supplier manufacturing cage code ID (</a:t>
            </a:r>
            <a:r>
              <a:rPr lang="en-US" b="1" i="1" dirty="0" smtClean="0"/>
              <a:t>DO NOT </a:t>
            </a:r>
            <a:r>
              <a:rPr lang="en-US" dirty="0" smtClean="0"/>
              <a:t>insert the Oshkosh, 75Q65 cage code)</a:t>
            </a:r>
          </a:p>
          <a:p>
            <a:pPr marL="400050" indent="-400050">
              <a:buAutoNum type="romanLcPeriod"/>
            </a:pPr>
            <a:r>
              <a:rPr lang="en-US" dirty="0" smtClean="0"/>
              <a:t>Five digit alphanumeric code</a:t>
            </a:r>
          </a:p>
          <a:p>
            <a:pPr marL="400050" indent="-400050">
              <a:buFontTx/>
              <a:buAutoNum type="romanLcPeriod"/>
            </a:pPr>
            <a:r>
              <a:rPr lang="en-US" u="sng" spc="-10" dirty="0">
                <a:solidFill>
                  <a:srgbClr val="1F497D"/>
                </a:solidFill>
                <a:latin typeface="Arial"/>
                <a:cs typeface="Arial"/>
                <a:hlinkClick r:id="rId4"/>
              </a:rPr>
              <a:t>http://</a:t>
            </a:r>
            <a:r>
              <a:rPr lang="en-US" u="sng" spc="-25" dirty="0" smtClean="0">
                <a:solidFill>
                  <a:srgbClr val="1F497D"/>
                </a:solidFill>
                <a:latin typeface="Arial"/>
                <a:cs typeface="Arial"/>
                <a:hlinkClick r:id="rId4"/>
              </a:rPr>
              <a:t>www</a:t>
            </a:r>
            <a:r>
              <a:rPr lang="en-US" u="sng" spc="-10" dirty="0" smtClean="0">
                <a:solidFill>
                  <a:srgbClr val="1F497D"/>
                </a:solidFill>
                <a:latin typeface="Arial"/>
                <a:cs typeface="Arial"/>
                <a:hlinkClick r:id="rId4"/>
              </a:rPr>
              <a:t>.logi</a:t>
            </a:r>
            <a:r>
              <a:rPr lang="en-US" u="sng" dirty="0" smtClean="0">
                <a:solidFill>
                  <a:srgbClr val="1F497D"/>
                </a:solidFill>
                <a:latin typeface="Arial"/>
                <a:cs typeface="Arial"/>
                <a:hlinkClick r:id="rId4"/>
              </a:rPr>
              <a:t>s</a:t>
            </a:r>
            <a:r>
              <a:rPr lang="en-US" u="sng" spc="-10" dirty="0" smtClean="0">
                <a:solidFill>
                  <a:srgbClr val="1F497D"/>
                </a:solidFill>
                <a:latin typeface="Arial"/>
                <a:cs typeface="Arial"/>
                <a:hlinkClick r:id="rId4"/>
              </a:rPr>
              <a:t>ti</a:t>
            </a:r>
            <a:r>
              <a:rPr lang="en-US" u="sng" dirty="0" smtClean="0">
                <a:solidFill>
                  <a:srgbClr val="1F497D"/>
                </a:solidFill>
                <a:latin typeface="Arial"/>
                <a:cs typeface="Arial"/>
                <a:hlinkClick r:id="rId4"/>
              </a:rPr>
              <a:t>cs</a:t>
            </a:r>
            <a:r>
              <a:rPr lang="en-US" u="sng" spc="-10" dirty="0" smtClean="0">
                <a:solidFill>
                  <a:srgbClr val="1F497D"/>
                </a:solidFill>
                <a:latin typeface="Arial"/>
                <a:cs typeface="Arial"/>
                <a:hlinkClick r:id="rId4"/>
              </a:rPr>
              <a:t>i</a:t>
            </a:r>
            <a:r>
              <a:rPr lang="en-US" u="sng" spc="-15" dirty="0" smtClean="0">
                <a:solidFill>
                  <a:srgbClr val="1F497D"/>
                </a:solidFill>
                <a:latin typeface="Arial"/>
                <a:cs typeface="Arial"/>
                <a:hlinkClick r:id="rId4"/>
              </a:rPr>
              <a:t>n</a:t>
            </a:r>
            <a:r>
              <a:rPr lang="en-US" u="sng" dirty="0" smtClean="0">
                <a:solidFill>
                  <a:srgbClr val="1F497D"/>
                </a:solidFill>
                <a:latin typeface="Arial"/>
                <a:cs typeface="Arial"/>
                <a:hlinkClick r:id="rId4"/>
              </a:rPr>
              <a:t>f</a:t>
            </a:r>
            <a:r>
              <a:rPr lang="en-US" u="sng" spc="-15" dirty="0" smtClean="0">
                <a:solidFill>
                  <a:srgbClr val="1F497D"/>
                </a:solidFill>
                <a:latin typeface="Arial"/>
                <a:cs typeface="Arial"/>
                <a:hlinkClick r:id="rId4"/>
              </a:rPr>
              <a:t>o</a:t>
            </a:r>
            <a:r>
              <a:rPr lang="en-US" u="sng" spc="-5" dirty="0" smtClean="0">
                <a:solidFill>
                  <a:srgbClr val="1F497D"/>
                </a:solidFill>
                <a:latin typeface="Arial"/>
                <a:cs typeface="Arial"/>
                <a:hlinkClick r:id="rId4"/>
              </a:rPr>
              <a:t>r</a:t>
            </a:r>
            <a:r>
              <a:rPr lang="en-US" u="sng" spc="5" dirty="0" smtClean="0">
                <a:solidFill>
                  <a:srgbClr val="1F497D"/>
                </a:solidFill>
                <a:latin typeface="Arial"/>
                <a:cs typeface="Arial"/>
                <a:hlinkClick r:id="rId4"/>
              </a:rPr>
              <a:t>m</a:t>
            </a:r>
            <a:r>
              <a:rPr lang="en-US" u="sng" spc="-10" dirty="0" smtClean="0">
                <a:solidFill>
                  <a:srgbClr val="1F497D"/>
                </a:solidFill>
                <a:latin typeface="Arial"/>
                <a:cs typeface="Arial"/>
                <a:hlinkClick r:id="rId4"/>
              </a:rPr>
              <a:t>ati</a:t>
            </a:r>
            <a:r>
              <a:rPr lang="en-US" u="sng" spc="-15" dirty="0" smtClean="0">
                <a:solidFill>
                  <a:srgbClr val="1F497D"/>
                </a:solidFill>
                <a:latin typeface="Arial"/>
                <a:cs typeface="Arial"/>
                <a:hlinkClick r:id="rId4"/>
              </a:rPr>
              <a:t>on</a:t>
            </a:r>
            <a:r>
              <a:rPr lang="en-US" u="sng" dirty="0" smtClean="0">
                <a:solidFill>
                  <a:srgbClr val="1F497D"/>
                </a:solidFill>
                <a:latin typeface="Arial"/>
                <a:cs typeface="Arial"/>
                <a:hlinkClick r:id="rId4"/>
              </a:rPr>
              <a:t>s</a:t>
            </a:r>
            <a:r>
              <a:rPr lang="en-US" u="sng" spc="-15" dirty="0" smtClean="0">
                <a:solidFill>
                  <a:srgbClr val="1F497D"/>
                </a:solidFill>
                <a:latin typeface="Arial"/>
                <a:cs typeface="Arial"/>
                <a:hlinkClick r:id="rId4"/>
              </a:rPr>
              <a:t>e</a:t>
            </a:r>
            <a:r>
              <a:rPr lang="en-US" u="sng" spc="-5" dirty="0" smtClean="0">
                <a:solidFill>
                  <a:srgbClr val="1F497D"/>
                </a:solidFill>
                <a:latin typeface="Arial"/>
                <a:cs typeface="Arial"/>
                <a:hlinkClick r:id="rId4"/>
              </a:rPr>
              <a:t>r</a:t>
            </a:r>
            <a:r>
              <a:rPr lang="en-US" u="sng" spc="-15" dirty="0" smtClean="0">
                <a:solidFill>
                  <a:srgbClr val="1F497D"/>
                </a:solidFill>
                <a:latin typeface="Arial"/>
                <a:cs typeface="Arial"/>
                <a:hlinkClick r:id="rId4"/>
              </a:rPr>
              <a:t>v</a:t>
            </a:r>
            <a:r>
              <a:rPr lang="en-US" u="sng" spc="-10" dirty="0" smtClean="0">
                <a:solidFill>
                  <a:srgbClr val="1F497D"/>
                </a:solidFill>
                <a:latin typeface="Arial"/>
                <a:cs typeface="Arial"/>
                <a:hlinkClick r:id="rId4"/>
              </a:rPr>
              <a:t>i</a:t>
            </a:r>
            <a:r>
              <a:rPr lang="en-US" u="sng" dirty="0" smtClean="0">
                <a:solidFill>
                  <a:srgbClr val="1F497D"/>
                </a:solidFill>
                <a:latin typeface="Arial"/>
                <a:cs typeface="Arial"/>
                <a:hlinkClick r:id="rId4"/>
              </a:rPr>
              <a:t>c</a:t>
            </a:r>
            <a:r>
              <a:rPr lang="en-US" u="sng" spc="-10" dirty="0" smtClean="0">
                <a:solidFill>
                  <a:srgbClr val="1F497D"/>
                </a:solidFill>
                <a:latin typeface="Arial"/>
                <a:cs typeface="Arial"/>
                <a:hlinkClick r:id="rId4"/>
              </a:rPr>
              <a:t>e.dla.</a:t>
            </a:r>
            <a:r>
              <a:rPr lang="en-US" u="sng" spc="5" dirty="0" smtClean="0">
                <a:solidFill>
                  <a:srgbClr val="1F497D"/>
                </a:solidFill>
                <a:latin typeface="Arial"/>
                <a:cs typeface="Arial"/>
                <a:hlinkClick r:id="rId4"/>
              </a:rPr>
              <a:t>m</a:t>
            </a:r>
            <a:r>
              <a:rPr lang="en-US" u="sng" spc="-10" dirty="0" smtClean="0">
                <a:solidFill>
                  <a:srgbClr val="1F497D"/>
                </a:solidFill>
                <a:latin typeface="Arial"/>
                <a:cs typeface="Arial"/>
                <a:hlinkClick r:id="rId4"/>
              </a:rPr>
              <a:t>il/</a:t>
            </a:r>
            <a:r>
              <a:rPr lang="en-US" u="sng" spc="-15" dirty="0" smtClean="0">
                <a:solidFill>
                  <a:srgbClr val="1F497D"/>
                </a:solidFill>
                <a:latin typeface="Arial"/>
                <a:cs typeface="Arial"/>
                <a:hlinkClick r:id="rId4"/>
              </a:rPr>
              <a:t>B</a:t>
            </a:r>
            <a:r>
              <a:rPr lang="en-US" u="sng" spc="-10" dirty="0" smtClean="0">
                <a:solidFill>
                  <a:srgbClr val="1F497D"/>
                </a:solidFill>
                <a:latin typeface="Arial"/>
                <a:cs typeface="Arial"/>
                <a:hlinkClick r:id="rId4"/>
              </a:rPr>
              <a:t>INC</a:t>
            </a:r>
            <a:r>
              <a:rPr lang="en-US" u="sng" spc="-15" dirty="0" smtClean="0">
                <a:solidFill>
                  <a:srgbClr val="1F497D"/>
                </a:solidFill>
                <a:latin typeface="Arial"/>
                <a:cs typeface="Arial"/>
                <a:hlinkClick r:id="rId4"/>
              </a:rPr>
              <a:t>S</a:t>
            </a:r>
            <a:r>
              <a:rPr lang="en-US" u="sng" spc="-5" dirty="0" smtClean="0">
                <a:solidFill>
                  <a:srgbClr val="1F497D"/>
                </a:solidFill>
                <a:latin typeface="Arial"/>
                <a:cs typeface="Arial"/>
                <a:hlinkClick r:id="rId4"/>
              </a:rPr>
              <a:t>/</a:t>
            </a:r>
            <a:endParaRPr lang="en-US" dirty="0" smtClean="0">
              <a:latin typeface="Arial"/>
              <a:cs typeface="Arial"/>
            </a:endParaRPr>
          </a:p>
          <a:p>
            <a:pPr marL="342900" indent="-342900">
              <a:buAutoNum type="alphaUcPeriod" startAt="6"/>
            </a:pPr>
            <a:r>
              <a:rPr lang="en-US" dirty="0" smtClean="0">
                <a:latin typeface="Arial"/>
                <a:cs typeface="Arial"/>
              </a:rPr>
              <a:t>Enter the PO number that was </a:t>
            </a:r>
            <a:endParaRPr lang="en-US" dirty="0">
              <a:latin typeface="Arial"/>
              <a:cs typeface="Arial"/>
            </a:endParaRPr>
          </a:p>
          <a:p>
            <a:r>
              <a:rPr lang="en-US" dirty="0">
                <a:latin typeface="Arial"/>
                <a:cs typeface="Arial"/>
              </a:rPr>
              <a:t> </a:t>
            </a:r>
            <a:r>
              <a:rPr lang="en-US" dirty="0" smtClean="0">
                <a:latin typeface="Arial"/>
                <a:cs typeface="Arial"/>
              </a:rPr>
              <a:t>     Issued for CFAT testing</a:t>
            </a:r>
          </a:p>
          <a:p>
            <a:r>
              <a:rPr lang="en-US" sz="2000" dirty="0" smtClean="0"/>
              <a:t>G.   Enter the proposed CFAT test  </a:t>
            </a:r>
          </a:p>
          <a:p>
            <a:r>
              <a:rPr lang="en-US" sz="2000" dirty="0"/>
              <a:t> </a:t>
            </a:r>
            <a:r>
              <a:rPr lang="en-US" sz="2000" dirty="0" smtClean="0"/>
              <a:t>      date </a:t>
            </a:r>
            <a:endParaRPr lang="en-US" sz="2000" dirty="0"/>
          </a:p>
        </p:txBody>
      </p:sp>
    </p:spTree>
  </p:cSld>
  <p:clrMapOvr>
    <a:masterClrMapping/>
  </p:clrMapOvr>
  <p:transition spd="slow">
    <p:split orient="vert"/>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11"/>
          <p:cNvSpPr txBox="1">
            <a:spLocks noGrp="1"/>
          </p:cNvSpPr>
          <p:nvPr>
            <p:ph type="title"/>
          </p:nvPr>
        </p:nvSpPr>
        <p:spPr>
          <a:xfrm>
            <a:off x="215900" y="249428"/>
            <a:ext cx="8712200" cy="430887"/>
          </a:xfrm>
          <a:prstGeom prst="rect">
            <a:avLst/>
          </a:prstGeom>
        </p:spPr>
        <p:txBody>
          <a:bodyPr vert="horz" wrap="square" lIns="0" tIns="0" rIns="0" bIns="0" rtlCol="0">
            <a:spAutoFit/>
          </a:bodyPr>
          <a:lstStyle/>
          <a:p>
            <a:pPr marL="12700">
              <a:lnSpc>
                <a:spcPct val="100000"/>
              </a:lnSpc>
            </a:pPr>
            <a:r>
              <a:rPr lang="en-US" sz="2800" spc="-229" dirty="0" smtClean="0"/>
              <a:t>Revised</a:t>
            </a:r>
            <a:r>
              <a:rPr sz="2800" spc="15" dirty="0" smtClean="0"/>
              <a:t> </a:t>
            </a:r>
            <a:r>
              <a:rPr sz="2800" spc="-30" dirty="0"/>
              <a:t>CDR</a:t>
            </a:r>
            <a:r>
              <a:rPr sz="2800" spc="-20" dirty="0"/>
              <a:t>L</a:t>
            </a:r>
            <a:r>
              <a:rPr sz="2800" spc="-140" dirty="0"/>
              <a:t> </a:t>
            </a:r>
            <a:r>
              <a:rPr lang="en-US" sz="2800" spc="-30" dirty="0" smtClean="0"/>
              <a:t>E002</a:t>
            </a:r>
            <a:r>
              <a:rPr sz="2800" spc="15" dirty="0" smtClean="0"/>
              <a:t> </a:t>
            </a:r>
            <a:r>
              <a:rPr sz="2800" spc="-30" dirty="0"/>
              <a:t>C</a:t>
            </a:r>
            <a:r>
              <a:rPr sz="2800" spc="-180" dirty="0"/>
              <a:t>F</a:t>
            </a:r>
            <a:r>
              <a:rPr sz="2800" spc="-235" dirty="0"/>
              <a:t>A</a:t>
            </a:r>
            <a:r>
              <a:rPr sz="2800" spc="-20" dirty="0"/>
              <a:t>T</a:t>
            </a:r>
            <a:r>
              <a:rPr sz="2800" spc="30" dirty="0"/>
              <a:t> </a:t>
            </a:r>
            <a:r>
              <a:rPr sz="2800" spc="-30" dirty="0" smtClean="0"/>
              <a:t>P</a:t>
            </a:r>
            <a:r>
              <a:rPr sz="2800" spc="-10" dirty="0" smtClean="0"/>
              <a:t>l</a:t>
            </a:r>
            <a:r>
              <a:rPr sz="2800" spc="-15" dirty="0" smtClean="0"/>
              <a:t>a</a:t>
            </a:r>
            <a:r>
              <a:rPr sz="2800" spc="-30" dirty="0" smtClean="0"/>
              <a:t>n</a:t>
            </a:r>
            <a:r>
              <a:rPr lang="en-US" sz="2800" spc="-20" dirty="0" smtClean="0"/>
              <a:t>: Page 1 </a:t>
            </a:r>
            <a:r>
              <a:rPr lang="en-US" spc="-20" dirty="0" smtClean="0"/>
              <a:t>(Cover Example) </a:t>
            </a:r>
            <a:endParaRPr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0700" y="831850"/>
            <a:ext cx="5562600" cy="5111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1965659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5900" y="249428"/>
            <a:ext cx="8712200" cy="307777"/>
          </a:xfrm>
        </p:spPr>
        <p:txBody>
          <a:bodyPr/>
          <a:lstStyle/>
          <a:p>
            <a:r>
              <a:rPr lang="en-US" dirty="0" smtClean="0"/>
              <a:t>Revised CDRL E002 Plan: Page 2 </a:t>
            </a: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5744" y="792462"/>
            <a:ext cx="4174261" cy="5073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2196902" y="1219200"/>
            <a:ext cx="228600" cy="261610"/>
          </a:xfrm>
          <a:prstGeom prst="rect">
            <a:avLst/>
          </a:prstGeom>
          <a:solidFill>
            <a:srgbClr val="FFFF00"/>
          </a:solidFill>
          <a:ln w="19050">
            <a:solidFill>
              <a:srgbClr val="FFC000"/>
            </a:solidFill>
          </a:ln>
        </p:spPr>
        <p:txBody>
          <a:bodyPr wrap="square" rtlCol="0">
            <a:spAutoFit/>
          </a:bodyPr>
          <a:lstStyle/>
          <a:p>
            <a:r>
              <a:rPr lang="en-US" sz="1100" b="1" dirty="0" smtClean="0"/>
              <a:t>A</a:t>
            </a:r>
            <a:endParaRPr lang="en-US" sz="1100" b="1" dirty="0"/>
          </a:p>
        </p:txBody>
      </p:sp>
      <p:sp>
        <p:nvSpPr>
          <p:cNvPr id="4" name="TextBox 3"/>
          <p:cNvSpPr txBox="1"/>
          <p:nvPr/>
        </p:nvSpPr>
        <p:spPr>
          <a:xfrm>
            <a:off x="4876800" y="990600"/>
            <a:ext cx="4114800" cy="3693319"/>
          </a:xfrm>
          <a:prstGeom prst="rect">
            <a:avLst/>
          </a:prstGeom>
          <a:noFill/>
        </p:spPr>
        <p:txBody>
          <a:bodyPr wrap="square" rtlCol="0">
            <a:spAutoFit/>
          </a:bodyPr>
          <a:lstStyle/>
          <a:p>
            <a:pPr marL="342900" indent="-342900">
              <a:buAutoNum type="alphaUcPeriod"/>
            </a:pPr>
            <a:r>
              <a:rPr lang="en-US" dirty="0" smtClean="0"/>
              <a:t>Insert the revision level (first 01), date, and initial revision for the first submission. If revisions or corrections need to be made, state the next revision (02), date, and initial revision with the next submission. </a:t>
            </a:r>
          </a:p>
          <a:p>
            <a:pPr marL="342900" indent="-342900">
              <a:buAutoNum type="alphaUcPeriod"/>
            </a:pPr>
            <a:r>
              <a:rPr lang="en-US" dirty="0" smtClean="0"/>
              <a:t>Type the name of the supplier’s representative for CFAT activities. </a:t>
            </a:r>
          </a:p>
          <a:p>
            <a:pPr marL="342900" indent="-342900">
              <a:buAutoNum type="alphaUcPeriod"/>
            </a:pPr>
            <a:r>
              <a:rPr lang="en-US" dirty="0" smtClean="0"/>
              <a:t>Insert the representatives title. </a:t>
            </a:r>
          </a:p>
          <a:p>
            <a:pPr marL="342900" indent="-342900">
              <a:buAutoNum type="alphaUcPeriod"/>
            </a:pPr>
            <a:r>
              <a:rPr lang="en-US" dirty="0" smtClean="0"/>
              <a:t>Signature of the suppliers representative is required.</a:t>
            </a:r>
          </a:p>
          <a:p>
            <a:pPr marL="342900" indent="-342900">
              <a:buAutoNum type="alphaUcPeriod"/>
            </a:pPr>
            <a:r>
              <a:rPr lang="en-US" dirty="0" smtClean="0"/>
              <a:t>Insert the date the plan is approved by the supplier. </a:t>
            </a:r>
            <a:endParaRPr lang="en-US" dirty="0"/>
          </a:p>
        </p:txBody>
      </p:sp>
      <p:sp>
        <p:nvSpPr>
          <p:cNvPr id="7" name="TextBox 6"/>
          <p:cNvSpPr txBox="1"/>
          <p:nvPr/>
        </p:nvSpPr>
        <p:spPr>
          <a:xfrm>
            <a:off x="685800" y="2989966"/>
            <a:ext cx="228600" cy="261610"/>
          </a:xfrm>
          <a:prstGeom prst="rect">
            <a:avLst/>
          </a:prstGeom>
          <a:solidFill>
            <a:srgbClr val="FFFF00"/>
          </a:solidFill>
          <a:ln w="19050">
            <a:solidFill>
              <a:srgbClr val="FFC000"/>
            </a:solidFill>
          </a:ln>
        </p:spPr>
        <p:txBody>
          <a:bodyPr wrap="square" rtlCol="0">
            <a:spAutoFit/>
          </a:bodyPr>
          <a:lstStyle/>
          <a:p>
            <a:r>
              <a:rPr lang="en-US" sz="1100" b="1" dirty="0"/>
              <a:t>B</a:t>
            </a:r>
          </a:p>
        </p:txBody>
      </p:sp>
      <p:sp>
        <p:nvSpPr>
          <p:cNvPr id="8" name="TextBox 7"/>
          <p:cNvSpPr txBox="1"/>
          <p:nvPr/>
        </p:nvSpPr>
        <p:spPr>
          <a:xfrm>
            <a:off x="1828800" y="2975695"/>
            <a:ext cx="228600" cy="261610"/>
          </a:xfrm>
          <a:prstGeom prst="rect">
            <a:avLst/>
          </a:prstGeom>
          <a:solidFill>
            <a:srgbClr val="FFFF00"/>
          </a:solidFill>
          <a:ln w="19050">
            <a:solidFill>
              <a:srgbClr val="FFC000"/>
            </a:solidFill>
          </a:ln>
        </p:spPr>
        <p:txBody>
          <a:bodyPr wrap="square" rtlCol="0">
            <a:spAutoFit/>
          </a:bodyPr>
          <a:lstStyle/>
          <a:p>
            <a:r>
              <a:rPr lang="en-US" sz="1100" b="1" dirty="0"/>
              <a:t>C</a:t>
            </a:r>
          </a:p>
        </p:txBody>
      </p:sp>
      <p:sp>
        <p:nvSpPr>
          <p:cNvPr id="9" name="TextBox 8"/>
          <p:cNvSpPr txBox="1"/>
          <p:nvPr/>
        </p:nvSpPr>
        <p:spPr>
          <a:xfrm>
            <a:off x="2971800" y="2989966"/>
            <a:ext cx="228600" cy="261610"/>
          </a:xfrm>
          <a:prstGeom prst="rect">
            <a:avLst/>
          </a:prstGeom>
          <a:solidFill>
            <a:srgbClr val="FFFF00"/>
          </a:solidFill>
          <a:ln w="19050">
            <a:solidFill>
              <a:srgbClr val="FFC000"/>
            </a:solidFill>
          </a:ln>
        </p:spPr>
        <p:txBody>
          <a:bodyPr wrap="square" rtlCol="0">
            <a:spAutoFit/>
          </a:bodyPr>
          <a:lstStyle/>
          <a:p>
            <a:r>
              <a:rPr lang="en-US" sz="1100" b="1" dirty="0"/>
              <a:t>D</a:t>
            </a:r>
          </a:p>
        </p:txBody>
      </p:sp>
      <p:sp>
        <p:nvSpPr>
          <p:cNvPr id="10" name="TextBox 9"/>
          <p:cNvSpPr txBox="1"/>
          <p:nvPr/>
        </p:nvSpPr>
        <p:spPr>
          <a:xfrm>
            <a:off x="3886200" y="2975695"/>
            <a:ext cx="228600" cy="261610"/>
          </a:xfrm>
          <a:prstGeom prst="rect">
            <a:avLst/>
          </a:prstGeom>
          <a:solidFill>
            <a:srgbClr val="FFFF00"/>
          </a:solidFill>
          <a:ln w="19050">
            <a:solidFill>
              <a:srgbClr val="FFC000"/>
            </a:solidFill>
          </a:ln>
        </p:spPr>
        <p:txBody>
          <a:bodyPr wrap="square" rtlCol="0">
            <a:spAutoFit/>
          </a:bodyPr>
          <a:lstStyle/>
          <a:p>
            <a:r>
              <a:rPr lang="en-US" sz="1100" b="1" dirty="0"/>
              <a:t>E</a:t>
            </a:r>
          </a:p>
        </p:txBody>
      </p:sp>
    </p:spTree>
    <p:extLst>
      <p:ext uri="{BB962C8B-B14F-4D97-AF65-F5344CB8AC3E}">
        <p14:creationId xmlns:p14="http://schemas.microsoft.com/office/powerpoint/2010/main" val="110730006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5900" y="249428"/>
            <a:ext cx="8712200" cy="307777"/>
          </a:xfrm>
        </p:spPr>
        <p:txBody>
          <a:bodyPr/>
          <a:lstStyle/>
          <a:p>
            <a:r>
              <a:rPr lang="en-US" dirty="0"/>
              <a:t>Revised CDRL E002 Plan: Page 2 </a:t>
            </a:r>
            <a:r>
              <a:rPr lang="en-US" dirty="0" smtClean="0"/>
              <a:t>(Example)</a:t>
            </a:r>
            <a:endParaRPr lang="en-US" dirty="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609600"/>
            <a:ext cx="7393100" cy="524619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4178995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5"/>
          <p:cNvSpPr txBox="1">
            <a:spLocks noGrp="1"/>
          </p:cNvSpPr>
          <p:nvPr>
            <p:ph type="ftr" sz="quarter" idx="5"/>
          </p:nvPr>
        </p:nvSpPr>
        <p:spPr>
          <a:prstGeom prst="rect">
            <a:avLst/>
          </a:prstGeom>
        </p:spPr>
        <p:txBody>
          <a:bodyPr vert="horz" wrap="square" lIns="0" tIns="0" rIns="0" bIns="0" rtlCol="0">
            <a:spAutoFit/>
          </a:bodyPr>
          <a:lstStyle/>
          <a:p>
            <a:pPr marL="12700">
              <a:lnSpc>
                <a:spcPct val="100000"/>
              </a:lnSpc>
            </a:pPr>
            <a:r>
              <a:rPr i="0" spc="-5" dirty="0"/>
              <a:t>M</a:t>
            </a:r>
            <a:r>
              <a:rPr i="0" dirty="0"/>
              <a:t>I</a:t>
            </a:r>
            <a:r>
              <a:rPr i="0" spc="-5" dirty="0"/>
              <a:t>SS</a:t>
            </a:r>
            <a:r>
              <a:rPr i="0" dirty="0"/>
              <a:t>I</a:t>
            </a:r>
            <a:r>
              <a:rPr i="0" spc="-5" dirty="0"/>
              <a:t>O</a:t>
            </a:r>
            <a:r>
              <a:rPr i="0" dirty="0"/>
              <a:t>N</a:t>
            </a:r>
            <a:r>
              <a:rPr i="0" spc="-25" dirty="0"/>
              <a:t> </a:t>
            </a:r>
            <a:r>
              <a:rPr i="0" spc="-5" dirty="0"/>
              <a:t>DR</a:t>
            </a:r>
            <a:r>
              <a:rPr i="0" dirty="0"/>
              <a:t>I</a:t>
            </a:r>
            <a:r>
              <a:rPr i="0" spc="-5" dirty="0"/>
              <a:t>VEN</a:t>
            </a:r>
            <a:r>
              <a:rPr i="0" dirty="0"/>
              <a:t>:</a:t>
            </a:r>
            <a:r>
              <a:rPr i="0" spc="15" dirty="0"/>
              <a:t> </a:t>
            </a:r>
            <a:r>
              <a:rPr sz="1400" spc="-140" dirty="0">
                <a:solidFill>
                  <a:srgbClr val="E58E1A"/>
                </a:solidFill>
                <a:latin typeface="Arial"/>
                <a:cs typeface="Arial"/>
              </a:rPr>
              <a:t>T</a:t>
            </a:r>
            <a:r>
              <a:rPr sz="1400" dirty="0">
                <a:solidFill>
                  <a:srgbClr val="E58E1A"/>
                </a:solidFill>
                <a:latin typeface="Arial"/>
                <a:cs typeface="Arial"/>
              </a:rPr>
              <a:t>o</a:t>
            </a:r>
            <a:r>
              <a:rPr sz="1400" spc="-10" dirty="0">
                <a:solidFill>
                  <a:srgbClr val="E58E1A"/>
                </a:solidFill>
                <a:latin typeface="Arial"/>
                <a:cs typeface="Arial"/>
              </a:rPr>
              <a:t> </a:t>
            </a:r>
            <a:r>
              <a:rPr sz="1400" spc="-20" dirty="0">
                <a:solidFill>
                  <a:srgbClr val="E58E1A"/>
                </a:solidFill>
                <a:latin typeface="Arial"/>
                <a:cs typeface="Arial"/>
              </a:rPr>
              <a:t>M</a:t>
            </a:r>
            <a:r>
              <a:rPr sz="1400" dirty="0">
                <a:solidFill>
                  <a:srgbClr val="E58E1A"/>
                </a:solidFill>
                <a:latin typeface="Arial"/>
                <a:cs typeface="Arial"/>
              </a:rPr>
              <a:t>o</a:t>
            </a:r>
            <a:r>
              <a:rPr sz="1400" spc="5" dirty="0">
                <a:solidFill>
                  <a:srgbClr val="E58E1A"/>
                </a:solidFill>
                <a:latin typeface="Arial"/>
                <a:cs typeface="Arial"/>
              </a:rPr>
              <a:t>v</a:t>
            </a:r>
            <a:r>
              <a:rPr sz="1400" dirty="0">
                <a:solidFill>
                  <a:srgbClr val="E58E1A"/>
                </a:solidFill>
                <a:latin typeface="Arial"/>
                <a:cs typeface="Arial"/>
              </a:rPr>
              <a:t>e</a:t>
            </a:r>
            <a:r>
              <a:rPr sz="1400" spc="-10" dirty="0">
                <a:solidFill>
                  <a:srgbClr val="E58E1A"/>
                </a:solidFill>
                <a:latin typeface="Arial"/>
                <a:cs typeface="Arial"/>
              </a:rPr>
              <a:t> </a:t>
            </a:r>
            <a:r>
              <a:rPr sz="1400" spc="5" dirty="0">
                <a:solidFill>
                  <a:srgbClr val="E58E1A"/>
                </a:solidFill>
                <a:latin typeface="Arial"/>
                <a:cs typeface="Arial"/>
              </a:rPr>
              <a:t>t</a:t>
            </a:r>
            <a:r>
              <a:rPr sz="1400" spc="-5" dirty="0">
                <a:solidFill>
                  <a:srgbClr val="E58E1A"/>
                </a:solidFill>
                <a:latin typeface="Arial"/>
                <a:cs typeface="Arial"/>
              </a:rPr>
              <a:t>h</a:t>
            </a:r>
            <a:r>
              <a:rPr sz="1400" dirty="0">
                <a:solidFill>
                  <a:srgbClr val="E58E1A"/>
                </a:solidFill>
                <a:latin typeface="Arial"/>
                <a:cs typeface="Arial"/>
              </a:rPr>
              <a:t>e</a:t>
            </a:r>
            <a:r>
              <a:rPr sz="1400" spc="-20" dirty="0">
                <a:solidFill>
                  <a:srgbClr val="E58E1A"/>
                </a:solidFill>
                <a:latin typeface="Arial"/>
                <a:cs typeface="Arial"/>
              </a:rPr>
              <a:t> </a:t>
            </a:r>
            <a:r>
              <a:rPr sz="1400" spc="30" dirty="0">
                <a:solidFill>
                  <a:srgbClr val="E58E1A"/>
                </a:solidFill>
                <a:latin typeface="Arial"/>
                <a:cs typeface="Arial"/>
              </a:rPr>
              <a:t>W</a:t>
            </a:r>
            <a:r>
              <a:rPr sz="1400" spc="-5" dirty="0">
                <a:solidFill>
                  <a:srgbClr val="E58E1A"/>
                </a:solidFill>
                <a:latin typeface="Arial"/>
                <a:cs typeface="Arial"/>
              </a:rPr>
              <a:t>o</a:t>
            </a:r>
            <a:r>
              <a:rPr sz="1400" dirty="0">
                <a:solidFill>
                  <a:srgbClr val="E58E1A"/>
                </a:solidFill>
                <a:latin typeface="Arial"/>
                <a:cs typeface="Arial"/>
              </a:rPr>
              <a:t>rld</a:t>
            </a:r>
            <a:r>
              <a:rPr sz="1400" spc="-55" dirty="0">
                <a:solidFill>
                  <a:srgbClr val="E58E1A"/>
                </a:solidFill>
                <a:latin typeface="Arial"/>
                <a:cs typeface="Arial"/>
              </a:rPr>
              <a:t> </a:t>
            </a:r>
            <a:r>
              <a:rPr sz="1400" dirty="0">
                <a:solidFill>
                  <a:srgbClr val="E58E1A"/>
                </a:solidFill>
                <a:latin typeface="Arial"/>
                <a:cs typeface="Arial"/>
              </a:rPr>
              <a:t>at</a:t>
            </a:r>
            <a:r>
              <a:rPr sz="1400" spc="-15" dirty="0">
                <a:solidFill>
                  <a:srgbClr val="E58E1A"/>
                </a:solidFill>
                <a:latin typeface="Arial"/>
                <a:cs typeface="Arial"/>
              </a:rPr>
              <a:t> </a:t>
            </a:r>
            <a:r>
              <a:rPr sz="1400" spc="30" dirty="0">
                <a:solidFill>
                  <a:srgbClr val="E58E1A"/>
                </a:solidFill>
                <a:latin typeface="Arial"/>
                <a:cs typeface="Arial"/>
              </a:rPr>
              <a:t>W</a:t>
            </a:r>
            <a:r>
              <a:rPr sz="1400" dirty="0">
                <a:solidFill>
                  <a:srgbClr val="E58E1A"/>
                </a:solidFill>
                <a:latin typeface="Arial"/>
                <a:cs typeface="Arial"/>
              </a:rPr>
              <a:t>ork</a:t>
            </a:r>
            <a:endParaRPr sz="1400" dirty="0">
              <a:latin typeface="Arial"/>
              <a:cs typeface="Arial"/>
            </a:endParaRPr>
          </a:p>
        </p:txBody>
      </p:sp>
      <p:sp>
        <p:nvSpPr>
          <p:cNvPr id="6" name="Title 1"/>
          <p:cNvSpPr>
            <a:spLocks noGrp="1"/>
          </p:cNvSpPr>
          <p:nvPr>
            <p:ph type="title"/>
          </p:nvPr>
        </p:nvSpPr>
        <p:spPr>
          <a:xfrm>
            <a:off x="215900" y="249428"/>
            <a:ext cx="8712200" cy="307777"/>
          </a:xfrm>
        </p:spPr>
        <p:txBody>
          <a:bodyPr/>
          <a:lstStyle/>
          <a:p>
            <a:r>
              <a:rPr lang="en-US" dirty="0" smtClean="0"/>
              <a:t>Revised CDRL E002 Plan: Page 3 </a:t>
            </a:r>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838200"/>
            <a:ext cx="3683000" cy="4914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p:cNvSpPr txBox="1"/>
          <p:nvPr/>
        </p:nvSpPr>
        <p:spPr>
          <a:xfrm>
            <a:off x="4495800" y="1219200"/>
            <a:ext cx="4495800" cy="1477328"/>
          </a:xfrm>
          <a:prstGeom prst="rect">
            <a:avLst/>
          </a:prstGeom>
          <a:noFill/>
          <a:ln w="19050">
            <a:solidFill>
              <a:srgbClr val="C00000"/>
            </a:solidFill>
          </a:ln>
        </p:spPr>
        <p:txBody>
          <a:bodyPr wrap="square" rtlCol="0">
            <a:spAutoFit/>
          </a:bodyPr>
          <a:lstStyle/>
          <a:p>
            <a:pPr marL="285750" indent="-285750">
              <a:buFont typeface="Arial" panose="020B0604020202020204" pitchFamily="34" charset="0"/>
              <a:buChar char="•"/>
            </a:pPr>
            <a:r>
              <a:rPr lang="en-US" dirty="0" smtClean="0">
                <a:solidFill>
                  <a:srgbClr val="C00000"/>
                </a:solidFill>
              </a:rPr>
              <a:t>Please read the instructions on this page before you begin filling out your plan form </a:t>
            </a:r>
          </a:p>
          <a:p>
            <a:pPr marL="285750" indent="-285750">
              <a:buFont typeface="Arial" panose="020B0604020202020204" pitchFamily="34" charset="0"/>
              <a:buChar char="•"/>
            </a:pPr>
            <a:endParaRPr lang="en-US" dirty="0">
              <a:solidFill>
                <a:srgbClr val="C00000"/>
              </a:solidFill>
            </a:endParaRPr>
          </a:p>
          <a:p>
            <a:pPr marL="285750" indent="-285750">
              <a:buFont typeface="Arial" panose="020B0604020202020204" pitchFamily="34" charset="0"/>
              <a:buChar char="•"/>
            </a:pPr>
            <a:r>
              <a:rPr lang="en-US" dirty="0" smtClean="0">
                <a:solidFill>
                  <a:srgbClr val="C00000"/>
                </a:solidFill>
              </a:rPr>
              <a:t>There is nothing on this page that requires manual population</a:t>
            </a:r>
          </a:p>
        </p:txBody>
      </p:sp>
    </p:spTree>
  </p:cSld>
  <p:clrMapOvr>
    <a:masterClrMapping/>
  </p:clrMapOvr>
  <p:transition spd="slow">
    <p:split orient="vert"/>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bject 6"/>
          <p:cNvSpPr txBox="1">
            <a:spLocks noGrp="1"/>
          </p:cNvSpPr>
          <p:nvPr>
            <p:ph type="ftr" sz="quarter" idx="5"/>
          </p:nvPr>
        </p:nvSpPr>
        <p:spPr>
          <a:prstGeom prst="rect">
            <a:avLst/>
          </a:prstGeom>
        </p:spPr>
        <p:txBody>
          <a:bodyPr vert="horz" wrap="square" lIns="0" tIns="0" rIns="0" bIns="0" rtlCol="0">
            <a:spAutoFit/>
          </a:bodyPr>
          <a:lstStyle/>
          <a:p>
            <a:pPr marL="12700">
              <a:lnSpc>
                <a:spcPct val="100000"/>
              </a:lnSpc>
            </a:pPr>
            <a:r>
              <a:rPr i="0" spc="-5" dirty="0"/>
              <a:t>M</a:t>
            </a:r>
            <a:r>
              <a:rPr i="0" dirty="0"/>
              <a:t>I</a:t>
            </a:r>
            <a:r>
              <a:rPr i="0" spc="-5" dirty="0"/>
              <a:t>SS</a:t>
            </a:r>
            <a:r>
              <a:rPr i="0" dirty="0"/>
              <a:t>I</a:t>
            </a:r>
            <a:r>
              <a:rPr i="0" spc="-5" dirty="0"/>
              <a:t>O</a:t>
            </a:r>
            <a:r>
              <a:rPr i="0" dirty="0"/>
              <a:t>N</a:t>
            </a:r>
            <a:r>
              <a:rPr i="0" spc="-25" dirty="0"/>
              <a:t> </a:t>
            </a:r>
            <a:r>
              <a:rPr i="0" spc="-5" dirty="0"/>
              <a:t>DR</a:t>
            </a:r>
            <a:r>
              <a:rPr i="0" dirty="0"/>
              <a:t>I</a:t>
            </a:r>
            <a:r>
              <a:rPr i="0" spc="-5" dirty="0"/>
              <a:t>VEN</a:t>
            </a:r>
            <a:r>
              <a:rPr i="0" dirty="0"/>
              <a:t>:</a:t>
            </a:r>
            <a:r>
              <a:rPr i="0" spc="15" dirty="0"/>
              <a:t> </a:t>
            </a:r>
            <a:r>
              <a:rPr sz="1400" spc="-140" dirty="0">
                <a:solidFill>
                  <a:srgbClr val="E58E1A"/>
                </a:solidFill>
                <a:latin typeface="Arial"/>
                <a:cs typeface="Arial"/>
              </a:rPr>
              <a:t>T</a:t>
            </a:r>
            <a:r>
              <a:rPr sz="1400" dirty="0">
                <a:solidFill>
                  <a:srgbClr val="E58E1A"/>
                </a:solidFill>
                <a:latin typeface="Arial"/>
                <a:cs typeface="Arial"/>
              </a:rPr>
              <a:t>o</a:t>
            </a:r>
            <a:r>
              <a:rPr sz="1400" spc="-10" dirty="0">
                <a:solidFill>
                  <a:srgbClr val="E58E1A"/>
                </a:solidFill>
                <a:latin typeface="Arial"/>
                <a:cs typeface="Arial"/>
              </a:rPr>
              <a:t> </a:t>
            </a:r>
            <a:r>
              <a:rPr sz="1400" spc="-20" dirty="0">
                <a:solidFill>
                  <a:srgbClr val="E58E1A"/>
                </a:solidFill>
                <a:latin typeface="Arial"/>
                <a:cs typeface="Arial"/>
              </a:rPr>
              <a:t>M</a:t>
            </a:r>
            <a:r>
              <a:rPr sz="1400" dirty="0">
                <a:solidFill>
                  <a:srgbClr val="E58E1A"/>
                </a:solidFill>
                <a:latin typeface="Arial"/>
                <a:cs typeface="Arial"/>
              </a:rPr>
              <a:t>o</a:t>
            </a:r>
            <a:r>
              <a:rPr sz="1400" spc="5" dirty="0">
                <a:solidFill>
                  <a:srgbClr val="E58E1A"/>
                </a:solidFill>
                <a:latin typeface="Arial"/>
                <a:cs typeface="Arial"/>
              </a:rPr>
              <a:t>v</a:t>
            </a:r>
            <a:r>
              <a:rPr sz="1400" dirty="0">
                <a:solidFill>
                  <a:srgbClr val="E58E1A"/>
                </a:solidFill>
                <a:latin typeface="Arial"/>
                <a:cs typeface="Arial"/>
              </a:rPr>
              <a:t>e</a:t>
            </a:r>
            <a:r>
              <a:rPr sz="1400" spc="-10" dirty="0">
                <a:solidFill>
                  <a:srgbClr val="E58E1A"/>
                </a:solidFill>
                <a:latin typeface="Arial"/>
                <a:cs typeface="Arial"/>
              </a:rPr>
              <a:t> </a:t>
            </a:r>
            <a:r>
              <a:rPr sz="1400" spc="5" dirty="0">
                <a:solidFill>
                  <a:srgbClr val="E58E1A"/>
                </a:solidFill>
                <a:latin typeface="Arial"/>
                <a:cs typeface="Arial"/>
              </a:rPr>
              <a:t>t</a:t>
            </a:r>
            <a:r>
              <a:rPr sz="1400" spc="-5" dirty="0">
                <a:solidFill>
                  <a:srgbClr val="E58E1A"/>
                </a:solidFill>
                <a:latin typeface="Arial"/>
                <a:cs typeface="Arial"/>
              </a:rPr>
              <a:t>h</a:t>
            </a:r>
            <a:r>
              <a:rPr sz="1400" dirty="0">
                <a:solidFill>
                  <a:srgbClr val="E58E1A"/>
                </a:solidFill>
                <a:latin typeface="Arial"/>
                <a:cs typeface="Arial"/>
              </a:rPr>
              <a:t>e</a:t>
            </a:r>
            <a:r>
              <a:rPr sz="1400" spc="-20" dirty="0">
                <a:solidFill>
                  <a:srgbClr val="E58E1A"/>
                </a:solidFill>
                <a:latin typeface="Arial"/>
                <a:cs typeface="Arial"/>
              </a:rPr>
              <a:t> </a:t>
            </a:r>
            <a:r>
              <a:rPr sz="1400" spc="30" dirty="0">
                <a:solidFill>
                  <a:srgbClr val="E58E1A"/>
                </a:solidFill>
                <a:latin typeface="Arial"/>
                <a:cs typeface="Arial"/>
              </a:rPr>
              <a:t>W</a:t>
            </a:r>
            <a:r>
              <a:rPr sz="1400" spc="-5" dirty="0">
                <a:solidFill>
                  <a:srgbClr val="E58E1A"/>
                </a:solidFill>
                <a:latin typeface="Arial"/>
                <a:cs typeface="Arial"/>
              </a:rPr>
              <a:t>o</a:t>
            </a:r>
            <a:r>
              <a:rPr sz="1400" dirty="0">
                <a:solidFill>
                  <a:srgbClr val="E58E1A"/>
                </a:solidFill>
                <a:latin typeface="Arial"/>
                <a:cs typeface="Arial"/>
              </a:rPr>
              <a:t>rld</a:t>
            </a:r>
            <a:r>
              <a:rPr sz="1400" spc="-55" dirty="0">
                <a:solidFill>
                  <a:srgbClr val="E58E1A"/>
                </a:solidFill>
                <a:latin typeface="Arial"/>
                <a:cs typeface="Arial"/>
              </a:rPr>
              <a:t> </a:t>
            </a:r>
            <a:r>
              <a:rPr sz="1400" dirty="0">
                <a:solidFill>
                  <a:srgbClr val="E58E1A"/>
                </a:solidFill>
                <a:latin typeface="Arial"/>
                <a:cs typeface="Arial"/>
              </a:rPr>
              <a:t>at</a:t>
            </a:r>
            <a:r>
              <a:rPr sz="1400" spc="-15" dirty="0">
                <a:solidFill>
                  <a:srgbClr val="E58E1A"/>
                </a:solidFill>
                <a:latin typeface="Arial"/>
                <a:cs typeface="Arial"/>
              </a:rPr>
              <a:t> </a:t>
            </a:r>
            <a:r>
              <a:rPr sz="1400" spc="30" dirty="0">
                <a:solidFill>
                  <a:srgbClr val="E58E1A"/>
                </a:solidFill>
                <a:latin typeface="Arial"/>
                <a:cs typeface="Arial"/>
              </a:rPr>
              <a:t>W</a:t>
            </a:r>
            <a:r>
              <a:rPr sz="1400" dirty="0">
                <a:solidFill>
                  <a:srgbClr val="E58E1A"/>
                </a:solidFill>
                <a:latin typeface="Arial"/>
                <a:cs typeface="Arial"/>
              </a:rPr>
              <a:t>ork</a:t>
            </a:r>
            <a:endParaRPr sz="1400" dirty="0">
              <a:latin typeface="Arial"/>
              <a:cs typeface="Arial"/>
            </a:endParaRPr>
          </a:p>
        </p:txBody>
      </p:sp>
      <p:sp>
        <p:nvSpPr>
          <p:cNvPr id="7" name="Title 1"/>
          <p:cNvSpPr>
            <a:spLocks noGrp="1"/>
          </p:cNvSpPr>
          <p:nvPr>
            <p:ph type="title"/>
          </p:nvPr>
        </p:nvSpPr>
        <p:spPr>
          <a:xfrm>
            <a:off x="215900" y="249428"/>
            <a:ext cx="8712200" cy="307777"/>
          </a:xfrm>
        </p:spPr>
        <p:txBody>
          <a:bodyPr/>
          <a:lstStyle/>
          <a:p>
            <a:r>
              <a:rPr lang="en-US" dirty="0" smtClean="0"/>
              <a:t>Revised CDRL E002 Plan: Page 4 </a:t>
            </a:r>
            <a:endParaRPr 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364" y="1139537"/>
            <a:ext cx="5619750" cy="2628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p:cNvSpPr txBox="1"/>
          <p:nvPr/>
        </p:nvSpPr>
        <p:spPr>
          <a:xfrm>
            <a:off x="457200" y="4114800"/>
            <a:ext cx="7772400" cy="707886"/>
          </a:xfrm>
          <a:prstGeom prst="rect">
            <a:avLst/>
          </a:prstGeom>
          <a:noFill/>
        </p:spPr>
        <p:txBody>
          <a:bodyPr wrap="square" rtlCol="0">
            <a:spAutoFit/>
          </a:bodyPr>
          <a:lstStyle/>
          <a:p>
            <a:pPr marL="342900" indent="-342900">
              <a:buFont typeface="Arial" panose="020B0604020202020204" pitchFamily="34" charset="0"/>
              <a:buChar char="•"/>
            </a:pPr>
            <a:r>
              <a:rPr lang="en-US" sz="2000" b="1" dirty="0" smtClean="0"/>
              <a:t>Insert Flow diagram on the page following your introduction statement. </a:t>
            </a:r>
            <a:endParaRPr lang="en-US" sz="2000" b="1" dirty="0"/>
          </a:p>
        </p:txBody>
      </p:sp>
      <p:sp>
        <p:nvSpPr>
          <p:cNvPr id="10" name="TextBox 9"/>
          <p:cNvSpPr txBox="1"/>
          <p:nvPr/>
        </p:nvSpPr>
        <p:spPr>
          <a:xfrm>
            <a:off x="21364" y="1913893"/>
            <a:ext cx="228600" cy="261610"/>
          </a:xfrm>
          <a:prstGeom prst="rect">
            <a:avLst/>
          </a:prstGeom>
          <a:solidFill>
            <a:srgbClr val="FFFF00"/>
          </a:solidFill>
          <a:ln w="19050">
            <a:solidFill>
              <a:srgbClr val="FFC000"/>
            </a:solidFill>
          </a:ln>
        </p:spPr>
        <p:txBody>
          <a:bodyPr wrap="square" rtlCol="0">
            <a:spAutoFit/>
          </a:bodyPr>
          <a:lstStyle/>
          <a:p>
            <a:r>
              <a:rPr lang="en-US" sz="1100" b="1" dirty="0" smtClean="0"/>
              <a:t>A</a:t>
            </a:r>
            <a:endParaRPr lang="en-US" sz="1100" b="1" dirty="0"/>
          </a:p>
        </p:txBody>
      </p:sp>
      <p:sp>
        <p:nvSpPr>
          <p:cNvPr id="9" name="TextBox 8"/>
          <p:cNvSpPr txBox="1"/>
          <p:nvPr/>
        </p:nvSpPr>
        <p:spPr>
          <a:xfrm>
            <a:off x="5418746" y="866686"/>
            <a:ext cx="3657600" cy="1200329"/>
          </a:xfrm>
          <a:prstGeom prst="rect">
            <a:avLst/>
          </a:prstGeom>
          <a:noFill/>
        </p:spPr>
        <p:txBody>
          <a:bodyPr wrap="square" rtlCol="0">
            <a:spAutoFit/>
          </a:bodyPr>
          <a:lstStyle/>
          <a:p>
            <a:r>
              <a:rPr lang="en-US" sz="1200" b="1" dirty="0" smtClean="0"/>
              <a:t>A. </a:t>
            </a:r>
            <a:r>
              <a:rPr lang="en-US" b="1" dirty="0" smtClean="0"/>
              <a:t>A general introduction statement was added. There is no longer a need to fill out the introduction portion. </a:t>
            </a:r>
            <a:endParaRPr lang="en-US" dirty="0"/>
          </a:p>
        </p:txBody>
      </p:sp>
      <p:sp>
        <p:nvSpPr>
          <p:cNvPr id="11" name="Rectangle 10"/>
          <p:cNvSpPr/>
          <p:nvPr/>
        </p:nvSpPr>
        <p:spPr>
          <a:xfrm>
            <a:off x="30976" y="2743200"/>
            <a:ext cx="218987" cy="276999"/>
          </a:xfrm>
          <a:prstGeom prst="rect">
            <a:avLst/>
          </a:prstGeom>
          <a:solidFill>
            <a:srgbClr val="FFFF00"/>
          </a:solidFill>
          <a:ln w="19050">
            <a:solidFill>
              <a:srgbClr val="FFC000"/>
            </a:solidFill>
          </a:ln>
        </p:spPr>
        <p:txBody>
          <a:bodyPr wrap="square">
            <a:spAutoFit/>
          </a:bodyPr>
          <a:lstStyle/>
          <a:p>
            <a:pPr algn="ctr"/>
            <a:r>
              <a:rPr lang="en-US" sz="1200" b="1" dirty="0"/>
              <a:t>B</a:t>
            </a:r>
            <a:endParaRPr lang="en-US" sz="1200" dirty="0"/>
          </a:p>
        </p:txBody>
      </p:sp>
      <p:sp>
        <p:nvSpPr>
          <p:cNvPr id="12" name="Rectangle 11"/>
          <p:cNvSpPr/>
          <p:nvPr/>
        </p:nvSpPr>
        <p:spPr>
          <a:xfrm>
            <a:off x="5410200" y="946349"/>
            <a:ext cx="222368" cy="272851"/>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TextBox 12"/>
          <p:cNvSpPr txBox="1"/>
          <p:nvPr/>
        </p:nvSpPr>
        <p:spPr>
          <a:xfrm>
            <a:off x="381000" y="4822686"/>
            <a:ext cx="7620000" cy="923330"/>
          </a:xfrm>
          <a:prstGeom prst="rect">
            <a:avLst/>
          </a:prstGeom>
          <a:noFill/>
        </p:spPr>
        <p:txBody>
          <a:bodyPr wrap="square" rtlCol="0">
            <a:spAutoFit/>
          </a:bodyPr>
          <a:lstStyle/>
          <a:p>
            <a:r>
              <a:rPr lang="en-US" dirty="0" smtClean="0"/>
              <a:t>B.  Flow diagram MUST represent the test process, NOT the manufacturing process of how the test is produced! Must be in block format, no swim lanes! There should be decisions present in your PFD, specifically, for failure. </a:t>
            </a:r>
            <a:endParaRPr lang="en-US" dirty="0"/>
          </a:p>
        </p:txBody>
      </p:sp>
      <p:sp>
        <p:nvSpPr>
          <p:cNvPr id="15" name="Rectangle 14"/>
          <p:cNvSpPr/>
          <p:nvPr/>
        </p:nvSpPr>
        <p:spPr>
          <a:xfrm>
            <a:off x="422394" y="4865976"/>
            <a:ext cx="222368" cy="272851"/>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transition spd="slow">
    <p:split orient="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0" y="228600"/>
            <a:ext cx="8534400" cy="923330"/>
          </a:xfrm>
          <a:prstGeom prst="rect">
            <a:avLst/>
          </a:prstGeom>
          <a:noFill/>
        </p:spPr>
        <p:txBody>
          <a:bodyPr wrap="square" rtlCol="0">
            <a:spAutoFit/>
          </a:bodyPr>
          <a:lstStyle/>
          <a:p>
            <a:pPr algn="ctr"/>
            <a:r>
              <a:rPr lang="en-US" sz="5400" b="1" u="sng" dirty="0" smtClean="0">
                <a:solidFill>
                  <a:schemeClr val="tx2"/>
                </a:solidFill>
              </a:rPr>
              <a:t>Attendance:  </a:t>
            </a:r>
            <a:endParaRPr lang="en-US" sz="5400" b="1" u="sng" dirty="0">
              <a:solidFill>
                <a:schemeClr val="tx2"/>
              </a:solidFill>
            </a:endParaRPr>
          </a:p>
        </p:txBody>
      </p:sp>
      <p:sp>
        <p:nvSpPr>
          <p:cNvPr id="3" name="TextBox 2"/>
          <p:cNvSpPr txBox="1"/>
          <p:nvPr/>
        </p:nvSpPr>
        <p:spPr>
          <a:xfrm>
            <a:off x="685800" y="1600200"/>
            <a:ext cx="8077200" cy="3539430"/>
          </a:xfrm>
          <a:prstGeom prst="rect">
            <a:avLst/>
          </a:prstGeom>
          <a:noFill/>
        </p:spPr>
        <p:txBody>
          <a:bodyPr wrap="square" rtlCol="0">
            <a:spAutoFit/>
          </a:bodyPr>
          <a:lstStyle/>
          <a:p>
            <a:r>
              <a:rPr lang="en-US" dirty="0" smtClean="0"/>
              <a:t>Please email the word:</a:t>
            </a:r>
          </a:p>
          <a:p>
            <a:endParaRPr lang="en-US" sz="5400" dirty="0"/>
          </a:p>
          <a:p>
            <a:r>
              <a:rPr lang="en-US" sz="5400" dirty="0" smtClean="0"/>
              <a:t> “Summer” </a:t>
            </a:r>
          </a:p>
          <a:p>
            <a:endParaRPr lang="en-US" dirty="0"/>
          </a:p>
          <a:p>
            <a:r>
              <a:rPr lang="en-US" dirty="0" smtClean="0"/>
              <a:t>To Jeff Peak at:</a:t>
            </a:r>
          </a:p>
          <a:p>
            <a:endParaRPr lang="en-US" dirty="0"/>
          </a:p>
          <a:p>
            <a:r>
              <a:rPr lang="en-US" sz="4400" b="1" dirty="0" smtClean="0"/>
              <a:t>Jpeak@defense.oshkoshcorp.com</a:t>
            </a:r>
            <a:endParaRPr lang="en-US" sz="4400" b="1" dirty="0"/>
          </a:p>
        </p:txBody>
      </p:sp>
    </p:spTree>
    <p:extLst>
      <p:ext uri="{BB962C8B-B14F-4D97-AF65-F5344CB8AC3E}">
        <p14:creationId xmlns:p14="http://schemas.microsoft.com/office/powerpoint/2010/main" val="42585592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5900" y="249428"/>
            <a:ext cx="8712200" cy="307777"/>
          </a:xfrm>
        </p:spPr>
        <p:txBody>
          <a:bodyPr/>
          <a:lstStyle/>
          <a:p>
            <a:r>
              <a:rPr lang="en-US" dirty="0" smtClean="0"/>
              <a:t>Flow Diagram Example:</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5401" y="588087"/>
            <a:ext cx="5334000" cy="52661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6384992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5900" y="249428"/>
            <a:ext cx="8712200" cy="307777"/>
          </a:xfrm>
        </p:spPr>
        <p:txBody>
          <a:bodyPr/>
          <a:lstStyle/>
          <a:p>
            <a:r>
              <a:rPr lang="en-US" dirty="0" smtClean="0"/>
              <a:t>Revised CDRL E002 Plan: Schedules and Milestones, Page 5</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928504"/>
            <a:ext cx="5638800" cy="4648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5867400" y="457200"/>
            <a:ext cx="3048000" cy="5909310"/>
          </a:xfrm>
          <a:prstGeom prst="rect">
            <a:avLst/>
          </a:prstGeom>
          <a:noFill/>
        </p:spPr>
        <p:txBody>
          <a:bodyPr wrap="square" rtlCol="0">
            <a:spAutoFit/>
          </a:bodyPr>
          <a:lstStyle/>
          <a:p>
            <a:pPr marL="342900" indent="-342900">
              <a:buAutoNum type="alphaUcPeriod"/>
            </a:pPr>
            <a:r>
              <a:rPr lang="en-US" dirty="0" smtClean="0"/>
              <a:t>Provide an overview of the testing schedule. Give the </a:t>
            </a:r>
            <a:r>
              <a:rPr lang="en-US" i="1" dirty="0" smtClean="0"/>
              <a:t>total</a:t>
            </a:r>
            <a:r>
              <a:rPr lang="en-US" dirty="0" smtClean="0"/>
              <a:t> amount of time the CFAT test will take. </a:t>
            </a:r>
          </a:p>
          <a:p>
            <a:pPr marL="342900" indent="-342900">
              <a:buAutoNum type="alphaUcPeriod"/>
            </a:pPr>
            <a:endParaRPr lang="en-US" dirty="0"/>
          </a:p>
          <a:p>
            <a:pPr marL="342900" indent="-342900">
              <a:buAutoNum type="alphaUcPeriod"/>
            </a:pPr>
            <a:r>
              <a:rPr lang="en-US" dirty="0" smtClean="0"/>
              <a:t>Break down the schedule into specific milestones, list by test. </a:t>
            </a:r>
          </a:p>
          <a:p>
            <a:pPr marL="342900" indent="-342900">
              <a:buAutoNum type="alphaUcPeriod"/>
            </a:pPr>
            <a:endParaRPr lang="en-US" dirty="0"/>
          </a:p>
          <a:p>
            <a:pPr marL="342900" indent="-342900">
              <a:buAutoNum type="alphaUcPeriod"/>
            </a:pPr>
            <a:r>
              <a:rPr lang="en-US" dirty="0" smtClean="0"/>
              <a:t>Start/end dates and times must be must be incorporated for each test.</a:t>
            </a:r>
          </a:p>
          <a:p>
            <a:pPr marL="342900" indent="-342900">
              <a:buAutoNum type="alphaUcPeriod"/>
            </a:pPr>
            <a:endParaRPr lang="en-US" dirty="0"/>
          </a:p>
          <a:p>
            <a:pPr marL="342900" indent="-342900">
              <a:buAutoNum type="alphaUcPeriod"/>
            </a:pPr>
            <a:r>
              <a:rPr lang="en-US" dirty="0" smtClean="0"/>
              <a:t>List the duration time for each test, meaning the amount of time the test will actually take, not set-up times. (Note: the time should be concurrent with the durations listed in the master test list.</a:t>
            </a:r>
            <a:endParaRPr lang="en-US" dirty="0"/>
          </a:p>
        </p:txBody>
      </p:sp>
      <p:sp>
        <p:nvSpPr>
          <p:cNvPr id="6" name="TextBox 5"/>
          <p:cNvSpPr txBox="1"/>
          <p:nvPr/>
        </p:nvSpPr>
        <p:spPr>
          <a:xfrm>
            <a:off x="423728" y="2136324"/>
            <a:ext cx="228600" cy="261610"/>
          </a:xfrm>
          <a:prstGeom prst="rect">
            <a:avLst/>
          </a:prstGeom>
          <a:solidFill>
            <a:srgbClr val="FFFF00"/>
          </a:solidFill>
          <a:ln w="19050">
            <a:solidFill>
              <a:srgbClr val="FFC000"/>
            </a:solidFill>
          </a:ln>
        </p:spPr>
        <p:txBody>
          <a:bodyPr wrap="square" rtlCol="0">
            <a:spAutoFit/>
          </a:bodyPr>
          <a:lstStyle/>
          <a:p>
            <a:r>
              <a:rPr lang="en-US" sz="1100" b="1" dirty="0" smtClean="0"/>
              <a:t>A</a:t>
            </a:r>
            <a:endParaRPr lang="en-US" sz="1100" b="1" dirty="0"/>
          </a:p>
        </p:txBody>
      </p:sp>
      <p:sp>
        <p:nvSpPr>
          <p:cNvPr id="7" name="TextBox 6"/>
          <p:cNvSpPr txBox="1"/>
          <p:nvPr/>
        </p:nvSpPr>
        <p:spPr>
          <a:xfrm>
            <a:off x="423728" y="2780266"/>
            <a:ext cx="228600" cy="261610"/>
          </a:xfrm>
          <a:prstGeom prst="rect">
            <a:avLst/>
          </a:prstGeom>
          <a:solidFill>
            <a:srgbClr val="FFFF00"/>
          </a:solidFill>
          <a:ln w="19050">
            <a:solidFill>
              <a:srgbClr val="FFC000"/>
            </a:solidFill>
          </a:ln>
        </p:spPr>
        <p:txBody>
          <a:bodyPr wrap="square" rtlCol="0">
            <a:spAutoFit/>
          </a:bodyPr>
          <a:lstStyle/>
          <a:p>
            <a:r>
              <a:rPr lang="en-US" sz="1100" b="1" dirty="0"/>
              <a:t>B</a:t>
            </a:r>
          </a:p>
        </p:txBody>
      </p:sp>
      <p:sp>
        <p:nvSpPr>
          <p:cNvPr id="8" name="TextBox 7"/>
          <p:cNvSpPr txBox="1"/>
          <p:nvPr/>
        </p:nvSpPr>
        <p:spPr>
          <a:xfrm>
            <a:off x="4579834" y="4114800"/>
            <a:ext cx="228600" cy="261610"/>
          </a:xfrm>
          <a:prstGeom prst="rect">
            <a:avLst/>
          </a:prstGeom>
          <a:solidFill>
            <a:srgbClr val="FFFF00"/>
          </a:solidFill>
          <a:ln w="19050">
            <a:solidFill>
              <a:srgbClr val="FFC000"/>
            </a:solidFill>
          </a:ln>
        </p:spPr>
        <p:txBody>
          <a:bodyPr wrap="square" rtlCol="0">
            <a:spAutoFit/>
          </a:bodyPr>
          <a:lstStyle/>
          <a:p>
            <a:r>
              <a:rPr lang="en-US" sz="1100" b="1" dirty="0"/>
              <a:t>C</a:t>
            </a:r>
          </a:p>
        </p:txBody>
      </p:sp>
      <p:cxnSp>
        <p:nvCxnSpPr>
          <p:cNvPr id="9" name="Straight Arrow Connector 8"/>
          <p:cNvCxnSpPr/>
          <p:nvPr/>
        </p:nvCxnSpPr>
        <p:spPr>
          <a:xfrm flipH="1" flipV="1">
            <a:off x="1676400" y="4180202"/>
            <a:ext cx="2903434" cy="65403"/>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a:stCxn id="8" idx="3"/>
          </p:cNvCxnSpPr>
          <p:nvPr/>
        </p:nvCxnSpPr>
        <p:spPr>
          <a:xfrm flipV="1">
            <a:off x="4808434" y="4114800"/>
            <a:ext cx="449366" cy="130805"/>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H="1" flipV="1">
            <a:off x="4495800" y="3886200"/>
            <a:ext cx="198334" cy="22860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stCxn id="8" idx="0"/>
          </p:cNvCxnSpPr>
          <p:nvPr/>
        </p:nvCxnSpPr>
        <p:spPr>
          <a:xfrm flipV="1">
            <a:off x="4694134" y="3886200"/>
            <a:ext cx="258866" cy="22860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425863" y="3605956"/>
            <a:ext cx="228600" cy="261610"/>
          </a:xfrm>
          <a:prstGeom prst="rect">
            <a:avLst/>
          </a:prstGeom>
          <a:solidFill>
            <a:srgbClr val="FFFF00"/>
          </a:solidFill>
          <a:ln w="19050">
            <a:solidFill>
              <a:srgbClr val="FFC000"/>
            </a:solidFill>
          </a:ln>
        </p:spPr>
        <p:txBody>
          <a:bodyPr wrap="square" rtlCol="0">
            <a:spAutoFit/>
          </a:bodyPr>
          <a:lstStyle/>
          <a:p>
            <a:r>
              <a:rPr lang="en-US" sz="1100" b="1" dirty="0"/>
              <a:t>B</a:t>
            </a:r>
          </a:p>
        </p:txBody>
      </p:sp>
      <p:sp>
        <p:nvSpPr>
          <p:cNvPr id="21" name="TextBox 20"/>
          <p:cNvSpPr txBox="1"/>
          <p:nvPr/>
        </p:nvSpPr>
        <p:spPr>
          <a:xfrm>
            <a:off x="469305" y="4376410"/>
            <a:ext cx="228600" cy="261610"/>
          </a:xfrm>
          <a:prstGeom prst="rect">
            <a:avLst/>
          </a:prstGeom>
          <a:solidFill>
            <a:srgbClr val="FFFF00"/>
          </a:solidFill>
          <a:ln w="19050">
            <a:solidFill>
              <a:srgbClr val="FFC000"/>
            </a:solidFill>
          </a:ln>
        </p:spPr>
        <p:txBody>
          <a:bodyPr wrap="square" rtlCol="0">
            <a:spAutoFit/>
          </a:bodyPr>
          <a:lstStyle/>
          <a:p>
            <a:r>
              <a:rPr lang="en-US" sz="1100" b="1" dirty="0"/>
              <a:t>B</a:t>
            </a:r>
          </a:p>
        </p:txBody>
      </p:sp>
    </p:spTree>
    <p:extLst>
      <p:ext uri="{BB962C8B-B14F-4D97-AF65-F5344CB8AC3E}">
        <p14:creationId xmlns:p14="http://schemas.microsoft.com/office/powerpoint/2010/main" val="25825470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799230"/>
            <a:ext cx="4421167" cy="50447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object 5"/>
          <p:cNvSpPr txBox="1">
            <a:spLocks noGrp="1"/>
          </p:cNvSpPr>
          <p:nvPr>
            <p:ph type="ftr" sz="quarter" idx="5"/>
          </p:nvPr>
        </p:nvSpPr>
        <p:spPr>
          <a:prstGeom prst="rect">
            <a:avLst/>
          </a:prstGeom>
        </p:spPr>
        <p:txBody>
          <a:bodyPr vert="horz" wrap="square" lIns="0" tIns="0" rIns="0" bIns="0" rtlCol="0">
            <a:spAutoFit/>
          </a:bodyPr>
          <a:lstStyle/>
          <a:p>
            <a:pPr marL="12700">
              <a:lnSpc>
                <a:spcPct val="100000"/>
              </a:lnSpc>
            </a:pPr>
            <a:r>
              <a:rPr i="0" spc="-5" dirty="0"/>
              <a:t>M</a:t>
            </a:r>
            <a:r>
              <a:rPr i="0" dirty="0"/>
              <a:t>I</a:t>
            </a:r>
            <a:r>
              <a:rPr i="0" spc="-5" dirty="0"/>
              <a:t>SS</a:t>
            </a:r>
            <a:r>
              <a:rPr i="0" dirty="0"/>
              <a:t>I</a:t>
            </a:r>
            <a:r>
              <a:rPr i="0" spc="-5" dirty="0"/>
              <a:t>O</a:t>
            </a:r>
            <a:r>
              <a:rPr i="0" dirty="0"/>
              <a:t>N</a:t>
            </a:r>
            <a:r>
              <a:rPr i="0" spc="-25" dirty="0"/>
              <a:t> </a:t>
            </a:r>
            <a:r>
              <a:rPr i="0" spc="-5" dirty="0"/>
              <a:t>DR</a:t>
            </a:r>
            <a:r>
              <a:rPr i="0" dirty="0"/>
              <a:t>I</a:t>
            </a:r>
            <a:r>
              <a:rPr i="0" spc="-5" dirty="0"/>
              <a:t>VEN</a:t>
            </a:r>
            <a:r>
              <a:rPr i="0" dirty="0"/>
              <a:t>:</a:t>
            </a:r>
            <a:r>
              <a:rPr i="0" spc="15" dirty="0"/>
              <a:t> </a:t>
            </a:r>
            <a:r>
              <a:rPr sz="1400" spc="-140" dirty="0">
                <a:solidFill>
                  <a:srgbClr val="E58E1A"/>
                </a:solidFill>
                <a:latin typeface="Arial"/>
                <a:cs typeface="Arial"/>
              </a:rPr>
              <a:t>T</a:t>
            </a:r>
            <a:r>
              <a:rPr sz="1400" dirty="0">
                <a:solidFill>
                  <a:srgbClr val="E58E1A"/>
                </a:solidFill>
                <a:latin typeface="Arial"/>
                <a:cs typeface="Arial"/>
              </a:rPr>
              <a:t>o</a:t>
            </a:r>
            <a:r>
              <a:rPr sz="1400" spc="-10" dirty="0">
                <a:solidFill>
                  <a:srgbClr val="E58E1A"/>
                </a:solidFill>
                <a:latin typeface="Arial"/>
                <a:cs typeface="Arial"/>
              </a:rPr>
              <a:t> </a:t>
            </a:r>
            <a:r>
              <a:rPr sz="1400" spc="-20" dirty="0">
                <a:solidFill>
                  <a:srgbClr val="E58E1A"/>
                </a:solidFill>
                <a:latin typeface="Arial"/>
                <a:cs typeface="Arial"/>
              </a:rPr>
              <a:t>M</a:t>
            </a:r>
            <a:r>
              <a:rPr sz="1400" dirty="0">
                <a:solidFill>
                  <a:srgbClr val="E58E1A"/>
                </a:solidFill>
                <a:latin typeface="Arial"/>
                <a:cs typeface="Arial"/>
              </a:rPr>
              <a:t>o</a:t>
            </a:r>
            <a:r>
              <a:rPr sz="1400" spc="5" dirty="0">
                <a:solidFill>
                  <a:srgbClr val="E58E1A"/>
                </a:solidFill>
                <a:latin typeface="Arial"/>
                <a:cs typeface="Arial"/>
              </a:rPr>
              <a:t>v</a:t>
            </a:r>
            <a:r>
              <a:rPr sz="1400" dirty="0">
                <a:solidFill>
                  <a:srgbClr val="E58E1A"/>
                </a:solidFill>
                <a:latin typeface="Arial"/>
                <a:cs typeface="Arial"/>
              </a:rPr>
              <a:t>e</a:t>
            </a:r>
            <a:r>
              <a:rPr sz="1400" spc="-10" dirty="0">
                <a:solidFill>
                  <a:srgbClr val="E58E1A"/>
                </a:solidFill>
                <a:latin typeface="Arial"/>
                <a:cs typeface="Arial"/>
              </a:rPr>
              <a:t> </a:t>
            </a:r>
            <a:r>
              <a:rPr sz="1400" spc="5" dirty="0">
                <a:solidFill>
                  <a:srgbClr val="E58E1A"/>
                </a:solidFill>
                <a:latin typeface="Arial"/>
                <a:cs typeface="Arial"/>
              </a:rPr>
              <a:t>t</a:t>
            </a:r>
            <a:r>
              <a:rPr sz="1400" spc="-5" dirty="0">
                <a:solidFill>
                  <a:srgbClr val="E58E1A"/>
                </a:solidFill>
                <a:latin typeface="Arial"/>
                <a:cs typeface="Arial"/>
              </a:rPr>
              <a:t>h</a:t>
            </a:r>
            <a:r>
              <a:rPr sz="1400" dirty="0">
                <a:solidFill>
                  <a:srgbClr val="E58E1A"/>
                </a:solidFill>
                <a:latin typeface="Arial"/>
                <a:cs typeface="Arial"/>
              </a:rPr>
              <a:t>e</a:t>
            </a:r>
            <a:r>
              <a:rPr sz="1400" spc="-20" dirty="0">
                <a:solidFill>
                  <a:srgbClr val="E58E1A"/>
                </a:solidFill>
                <a:latin typeface="Arial"/>
                <a:cs typeface="Arial"/>
              </a:rPr>
              <a:t> </a:t>
            </a:r>
            <a:r>
              <a:rPr sz="1400" spc="30" dirty="0">
                <a:solidFill>
                  <a:srgbClr val="E58E1A"/>
                </a:solidFill>
                <a:latin typeface="Arial"/>
                <a:cs typeface="Arial"/>
              </a:rPr>
              <a:t>W</a:t>
            </a:r>
            <a:r>
              <a:rPr sz="1400" spc="-5" dirty="0">
                <a:solidFill>
                  <a:srgbClr val="E58E1A"/>
                </a:solidFill>
                <a:latin typeface="Arial"/>
                <a:cs typeface="Arial"/>
              </a:rPr>
              <a:t>o</a:t>
            </a:r>
            <a:r>
              <a:rPr sz="1400" dirty="0">
                <a:solidFill>
                  <a:srgbClr val="E58E1A"/>
                </a:solidFill>
                <a:latin typeface="Arial"/>
                <a:cs typeface="Arial"/>
              </a:rPr>
              <a:t>rld</a:t>
            </a:r>
            <a:r>
              <a:rPr sz="1400" spc="-55" dirty="0">
                <a:solidFill>
                  <a:srgbClr val="E58E1A"/>
                </a:solidFill>
                <a:latin typeface="Arial"/>
                <a:cs typeface="Arial"/>
              </a:rPr>
              <a:t> </a:t>
            </a:r>
            <a:r>
              <a:rPr sz="1400" dirty="0">
                <a:solidFill>
                  <a:srgbClr val="E58E1A"/>
                </a:solidFill>
                <a:latin typeface="Arial"/>
                <a:cs typeface="Arial"/>
              </a:rPr>
              <a:t>at</a:t>
            </a:r>
            <a:r>
              <a:rPr sz="1400" spc="-15" dirty="0">
                <a:solidFill>
                  <a:srgbClr val="E58E1A"/>
                </a:solidFill>
                <a:latin typeface="Arial"/>
                <a:cs typeface="Arial"/>
              </a:rPr>
              <a:t> </a:t>
            </a:r>
            <a:r>
              <a:rPr sz="1400" spc="30" dirty="0">
                <a:solidFill>
                  <a:srgbClr val="E58E1A"/>
                </a:solidFill>
                <a:latin typeface="Arial"/>
                <a:cs typeface="Arial"/>
              </a:rPr>
              <a:t>W</a:t>
            </a:r>
            <a:r>
              <a:rPr sz="1400" dirty="0">
                <a:solidFill>
                  <a:srgbClr val="E58E1A"/>
                </a:solidFill>
                <a:latin typeface="Arial"/>
                <a:cs typeface="Arial"/>
              </a:rPr>
              <a:t>ork</a:t>
            </a:r>
            <a:endParaRPr sz="1400" dirty="0">
              <a:latin typeface="Arial"/>
              <a:cs typeface="Arial"/>
            </a:endParaRPr>
          </a:p>
        </p:txBody>
      </p:sp>
      <p:sp>
        <p:nvSpPr>
          <p:cNvPr id="7" name="Title 1"/>
          <p:cNvSpPr>
            <a:spLocks noGrp="1"/>
          </p:cNvSpPr>
          <p:nvPr>
            <p:ph type="title"/>
          </p:nvPr>
        </p:nvSpPr>
        <p:spPr>
          <a:xfrm>
            <a:off x="215900" y="249428"/>
            <a:ext cx="8712200" cy="307777"/>
          </a:xfrm>
        </p:spPr>
        <p:txBody>
          <a:bodyPr/>
          <a:lstStyle/>
          <a:p>
            <a:r>
              <a:rPr lang="en-US" dirty="0" smtClean="0"/>
              <a:t>Revised CDRL E002 Plan: Page 5, Participation and Locations </a:t>
            </a:r>
            <a:endParaRPr lang="en-US" dirty="0"/>
          </a:p>
        </p:txBody>
      </p:sp>
      <p:sp>
        <p:nvSpPr>
          <p:cNvPr id="6" name="TextBox 5"/>
          <p:cNvSpPr txBox="1"/>
          <p:nvPr/>
        </p:nvSpPr>
        <p:spPr>
          <a:xfrm>
            <a:off x="304800" y="1477837"/>
            <a:ext cx="228600" cy="261610"/>
          </a:xfrm>
          <a:prstGeom prst="rect">
            <a:avLst/>
          </a:prstGeom>
          <a:solidFill>
            <a:srgbClr val="FFFF00"/>
          </a:solidFill>
          <a:ln w="19050">
            <a:solidFill>
              <a:srgbClr val="FFC000"/>
            </a:solidFill>
          </a:ln>
        </p:spPr>
        <p:txBody>
          <a:bodyPr wrap="square" rtlCol="0">
            <a:spAutoFit/>
          </a:bodyPr>
          <a:lstStyle/>
          <a:p>
            <a:r>
              <a:rPr lang="en-US" sz="1100" b="1" dirty="0" smtClean="0"/>
              <a:t>A</a:t>
            </a:r>
            <a:endParaRPr lang="en-US" sz="1100" b="1" dirty="0"/>
          </a:p>
        </p:txBody>
      </p:sp>
      <p:sp>
        <p:nvSpPr>
          <p:cNvPr id="2" name="TextBox 1"/>
          <p:cNvSpPr txBox="1"/>
          <p:nvPr/>
        </p:nvSpPr>
        <p:spPr>
          <a:xfrm>
            <a:off x="4343400" y="533400"/>
            <a:ext cx="4495800" cy="1200329"/>
          </a:xfrm>
          <a:prstGeom prst="rect">
            <a:avLst/>
          </a:prstGeom>
          <a:noFill/>
        </p:spPr>
        <p:txBody>
          <a:bodyPr wrap="square" rtlCol="0">
            <a:spAutoFit/>
          </a:bodyPr>
          <a:lstStyle/>
          <a:p>
            <a:endParaRPr lang="en-US" dirty="0" smtClean="0"/>
          </a:p>
          <a:p>
            <a:pPr marL="342900" indent="-342900">
              <a:buAutoNum type="alphaUcPeriod"/>
            </a:pPr>
            <a:endParaRPr lang="en-US" dirty="0" smtClean="0"/>
          </a:p>
          <a:p>
            <a:pPr marL="342900" indent="-342900">
              <a:buAutoNum type="alphaUcPeriod"/>
            </a:pPr>
            <a:endParaRPr lang="en-US" dirty="0"/>
          </a:p>
          <a:p>
            <a:pPr marL="342900" indent="-342900">
              <a:buAutoNum type="alphaUcPeriod"/>
            </a:pPr>
            <a:endParaRPr lang="en-US" dirty="0"/>
          </a:p>
        </p:txBody>
      </p:sp>
      <p:sp>
        <p:nvSpPr>
          <p:cNvPr id="8" name="TextBox 7"/>
          <p:cNvSpPr txBox="1"/>
          <p:nvPr/>
        </p:nvSpPr>
        <p:spPr>
          <a:xfrm>
            <a:off x="267768" y="2971800"/>
            <a:ext cx="228600" cy="261610"/>
          </a:xfrm>
          <a:prstGeom prst="rect">
            <a:avLst/>
          </a:prstGeom>
          <a:solidFill>
            <a:srgbClr val="FFFF00"/>
          </a:solidFill>
          <a:ln w="19050">
            <a:solidFill>
              <a:srgbClr val="FFC000"/>
            </a:solidFill>
          </a:ln>
        </p:spPr>
        <p:txBody>
          <a:bodyPr wrap="square" rtlCol="0">
            <a:spAutoFit/>
          </a:bodyPr>
          <a:lstStyle/>
          <a:p>
            <a:r>
              <a:rPr lang="en-US" sz="1100" b="1" dirty="0"/>
              <a:t>B</a:t>
            </a:r>
          </a:p>
        </p:txBody>
      </p:sp>
      <p:sp>
        <p:nvSpPr>
          <p:cNvPr id="9" name="TextBox 8"/>
          <p:cNvSpPr txBox="1"/>
          <p:nvPr/>
        </p:nvSpPr>
        <p:spPr>
          <a:xfrm>
            <a:off x="267768" y="5072892"/>
            <a:ext cx="228600" cy="261610"/>
          </a:xfrm>
          <a:prstGeom prst="rect">
            <a:avLst/>
          </a:prstGeom>
          <a:solidFill>
            <a:srgbClr val="FFFF00"/>
          </a:solidFill>
          <a:ln w="19050">
            <a:solidFill>
              <a:srgbClr val="FFC000"/>
            </a:solidFill>
          </a:ln>
        </p:spPr>
        <p:txBody>
          <a:bodyPr wrap="square" rtlCol="0">
            <a:spAutoFit/>
          </a:bodyPr>
          <a:lstStyle/>
          <a:p>
            <a:r>
              <a:rPr lang="en-US" sz="1100" b="1" dirty="0"/>
              <a:t>C</a:t>
            </a:r>
          </a:p>
        </p:txBody>
      </p:sp>
      <p:sp>
        <p:nvSpPr>
          <p:cNvPr id="11" name="TextBox 10"/>
          <p:cNvSpPr txBox="1"/>
          <p:nvPr/>
        </p:nvSpPr>
        <p:spPr>
          <a:xfrm>
            <a:off x="5651618" y="840447"/>
            <a:ext cx="3048000" cy="4524315"/>
          </a:xfrm>
          <a:prstGeom prst="rect">
            <a:avLst/>
          </a:prstGeom>
          <a:noFill/>
        </p:spPr>
        <p:txBody>
          <a:bodyPr wrap="square" rtlCol="0">
            <a:spAutoFit/>
          </a:bodyPr>
          <a:lstStyle/>
          <a:p>
            <a:pPr marL="342900" indent="-342900">
              <a:buAutoNum type="alphaUcPeriod"/>
            </a:pPr>
            <a:r>
              <a:rPr lang="en-US" dirty="0" smtClean="0"/>
              <a:t>List all personnel that will be participating in CFAT from your company. If some/all of the test(s) will be outsourced to an outside lab, please list contact information for third party facility as well. </a:t>
            </a:r>
          </a:p>
          <a:p>
            <a:pPr marL="342900" indent="-342900">
              <a:buAutoNum type="alphaUcPeriod"/>
            </a:pPr>
            <a:endParaRPr lang="en-US" dirty="0"/>
          </a:p>
          <a:p>
            <a:pPr marL="342900" indent="-342900">
              <a:buAutoNum type="alphaUcPeriod"/>
            </a:pPr>
            <a:r>
              <a:rPr lang="en-US" dirty="0" smtClean="0"/>
              <a:t>List </a:t>
            </a:r>
            <a:r>
              <a:rPr lang="en-US" b="1" i="1" dirty="0" smtClean="0"/>
              <a:t>ALL </a:t>
            </a:r>
            <a:r>
              <a:rPr lang="en-US" dirty="0" smtClean="0"/>
              <a:t>locations that CFAT testing will be performed. </a:t>
            </a:r>
          </a:p>
          <a:p>
            <a:pPr marL="342900" indent="-342900">
              <a:buAutoNum type="alphaUcPeriod"/>
            </a:pPr>
            <a:endParaRPr lang="en-US" dirty="0"/>
          </a:p>
          <a:p>
            <a:pPr marL="342900" indent="-342900">
              <a:buAutoNum type="alphaUcPeriod"/>
            </a:pPr>
            <a:r>
              <a:rPr lang="en-US" dirty="0" smtClean="0"/>
              <a:t>List the government test facility performing CFAT if applicable. If not, type Not Applicable in the space. </a:t>
            </a:r>
            <a:endParaRPr lang="en-US" dirty="0"/>
          </a:p>
        </p:txBody>
      </p:sp>
    </p:spTree>
  </p:cSld>
  <p:clrMapOvr>
    <a:masterClrMapping/>
  </p:clrMapOvr>
  <p:transition spd="slow">
    <p:split orient="vert"/>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p:nvPr/>
        </p:nvSpPr>
        <p:spPr>
          <a:xfrm>
            <a:off x="152400" y="6045708"/>
            <a:ext cx="109855" cy="335280"/>
          </a:xfrm>
          <a:custGeom>
            <a:avLst/>
            <a:gdLst/>
            <a:ahLst/>
            <a:cxnLst/>
            <a:rect l="l" t="t" r="r" b="b"/>
            <a:pathLst>
              <a:path w="109854" h="335279">
                <a:moveTo>
                  <a:pt x="0" y="0"/>
                </a:moveTo>
                <a:lnTo>
                  <a:pt x="109728" y="0"/>
                </a:lnTo>
                <a:lnTo>
                  <a:pt x="109728" y="335279"/>
                </a:lnTo>
                <a:lnTo>
                  <a:pt x="0" y="335279"/>
                </a:lnTo>
                <a:lnTo>
                  <a:pt x="0" y="0"/>
                </a:lnTo>
                <a:close/>
              </a:path>
            </a:pathLst>
          </a:custGeom>
          <a:solidFill>
            <a:srgbClr val="000000"/>
          </a:solidFill>
        </p:spPr>
        <p:txBody>
          <a:bodyPr wrap="square" lIns="0" tIns="0" rIns="0" bIns="0" rtlCol="0">
            <a:spAutoFit/>
          </a:bodyPr>
          <a:lstStyle/>
          <a:p>
            <a:endParaRPr dirty="0"/>
          </a:p>
        </p:txBody>
      </p:sp>
      <p:sp>
        <p:nvSpPr>
          <p:cNvPr id="5" name="object 5"/>
          <p:cNvSpPr txBox="1">
            <a:spLocks noGrp="1"/>
          </p:cNvSpPr>
          <p:nvPr>
            <p:ph type="ftr" sz="quarter" idx="5"/>
          </p:nvPr>
        </p:nvSpPr>
        <p:spPr>
          <a:prstGeom prst="rect">
            <a:avLst/>
          </a:prstGeom>
        </p:spPr>
        <p:txBody>
          <a:bodyPr vert="horz" wrap="square" lIns="0" tIns="0" rIns="0" bIns="0" rtlCol="0">
            <a:spAutoFit/>
          </a:bodyPr>
          <a:lstStyle/>
          <a:p>
            <a:pPr marL="12700">
              <a:lnSpc>
                <a:spcPct val="100000"/>
              </a:lnSpc>
            </a:pPr>
            <a:r>
              <a:rPr i="0" spc="-5" dirty="0"/>
              <a:t>M</a:t>
            </a:r>
            <a:r>
              <a:rPr i="0" dirty="0"/>
              <a:t>I</a:t>
            </a:r>
            <a:r>
              <a:rPr i="0" spc="-5" dirty="0"/>
              <a:t>SS</a:t>
            </a:r>
            <a:r>
              <a:rPr i="0" dirty="0"/>
              <a:t>I</a:t>
            </a:r>
            <a:r>
              <a:rPr i="0" spc="-5" dirty="0"/>
              <a:t>O</a:t>
            </a:r>
            <a:r>
              <a:rPr i="0" dirty="0"/>
              <a:t>N</a:t>
            </a:r>
            <a:r>
              <a:rPr i="0" spc="-25" dirty="0"/>
              <a:t> </a:t>
            </a:r>
            <a:r>
              <a:rPr i="0" spc="-5" dirty="0"/>
              <a:t>DR</a:t>
            </a:r>
            <a:r>
              <a:rPr i="0" dirty="0"/>
              <a:t>I</a:t>
            </a:r>
            <a:r>
              <a:rPr i="0" spc="-5" dirty="0"/>
              <a:t>VEN</a:t>
            </a:r>
            <a:r>
              <a:rPr i="0" dirty="0"/>
              <a:t>:</a:t>
            </a:r>
            <a:r>
              <a:rPr i="0" spc="15" dirty="0"/>
              <a:t> </a:t>
            </a:r>
            <a:r>
              <a:rPr sz="1400" spc="-140" dirty="0">
                <a:solidFill>
                  <a:srgbClr val="E58E1A"/>
                </a:solidFill>
                <a:latin typeface="Arial"/>
                <a:cs typeface="Arial"/>
              </a:rPr>
              <a:t>T</a:t>
            </a:r>
            <a:r>
              <a:rPr sz="1400" dirty="0">
                <a:solidFill>
                  <a:srgbClr val="E58E1A"/>
                </a:solidFill>
                <a:latin typeface="Arial"/>
                <a:cs typeface="Arial"/>
              </a:rPr>
              <a:t>o</a:t>
            </a:r>
            <a:r>
              <a:rPr sz="1400" spc="-10" dirty="0">
                <a:solidFill>
                  <a:srgbClr val="E58E1A"/>
                </a:solidFill>
                <a:latin typeface="Arial"/>
                <a:cs typeface="Arial"/>
              </a:rPr>
              <a:t> </a:t>
            </a:r>
            <a:r>
              <a:rPr sz="1400" spc="-20" dirty="0">
                <a:solidFill>
                  <a:srgbClr val="E58E1A"/>
                </a:solidFill>
                <a:latin typeface="Arial"/>
                <a:cs typeface="Arial"/>
              </a:rPr>
              <a:t>M</a:t>
            </a:r>
            <a:r>
              <a:rPr sz="1400" dirty="0">
                <a:solidFill>
                  <a:srgbClr val="E58E1A"/>
                </a:solidFill>
                <a:latin typeface="Arial"/>
                <a:cs typeface="Arial"/>
              </a:rPr>
              <a:t>o</a:t>
            </a:r>
            <a:r>
              <a:rPr sz="1400" spc="5" dirty="0">
                <a:solidFill>
                  <a:srgbClr val="E58E1A"/>
                </a:solidFill>
                <a:latin typeface="Arial"/>
                <a:cs typeface="Arial"/>
              </a:rPr>
              <a:t>v</a:t>
            </a:r>
            <a:r>
              <a:rPr sz="1400" dirty="0">
                <a:solidFill>
                  <a:srgbClr val="E58E1A"/>
                </a:solidFill>
                <a:latin typeface="Arial"/>
                <a:cs typeface="Arial"/>
              </a:rPr>
              <a:t>e</a:t>
            </a:r>
            <a:r>
              <a:rPr sz="1400" spc="-10" dirty="0">
                <a:solidFill>
                  <a:srgbClr val="E58E1A"/>
                </a:solidFill>
                <a:latin typeface="Arial"/>
                <a:cs typeface="Arial"/>
              </a:rPr>
              <a:t> </a:t>
            </a:r>
            <a:r>
              <a:rPr sz="1400" spc="5" dirty="0">
                <a:solidFill>
                  <a:srgbClr val="E58E1A"/>
                </a:solidFill>
                <a:latin typeface="Arial"/>
                <a:cs typeface="Arial"/>
              </a:rPr>
              <a:t>t</a:t>
            </a:r>
            <a:r>
              <a:rPr sz="1400" spc="-5" dirty="0">
                <a:solidFill>
                  <a:srgbClr val="E58E1A"/>
                </a:solidFill>
                <a:latin typeface="Arial"/>
                <a:cs typeface="Arial"/>
              </a:rPr>
              <a:t>h</a:t>
            </a:r>
            <a:r>
              <a:rPr sz="1400" dirty="0">
                <a:solidFill>
                  <a:srgbClr val="E58E1A"/>
                </a:solidFill>
                <a:latin typeface="Arial"/>
                <a:cs typeface="Arial"/>
              </a:rPr>
              <a:t>e</a:t>
            </a:r>
            <a:r>
              <a:rPr sz="1400" spc="-20" dirty="0">
                <a:solidFill>
                  <a:srgbClr val="E58E1A"/>
                </a:solidFill>
                <a:latin typeface="Arial"/>
                <a:cs typeface="Arial"/>
              </a:rPr>
              <a:t> </a:t>
            </a:r>
            <a:r>
              <a:rPr sz="1400" spc="30" dirty="0">
                <a:solidFill>
                  <a:srgbClr val="E58E1A"/>
                </a:solidFill>
                <a:latin typeface="Arial"/>
                <a:cs typeface="Arial"/>
              </a:rPr>
              <a:t>W</a:t>
            </a:r>
            <a:r>
              <a:rPr sz="1400" spc="-5" dirty="0">
                <a:solidFill>
                  <a:srgbClr val="E58E1A"/>
                </a:solidFill>
                <a:latin typeface="Arial"/>
                <a:cs typeface="Arial"/>
              </a:rPr>
              <a:t>o</a:t>
            </a:r>
            <a:r>
              <a:rPr sz="1400" dirty="0">
                <a:solidFill>
                  <a:srgbClr val="E58E1A"/>
                </a:solidFill>
                <a:latin typeface="Arial"/>
                <a:cs typeface="Arial"/>
              </a:rPr>
              <a:t>rld</a:t>
            </a:r>
            <a:r>
              <a:rPr sz="1400" spc="-55" dirty="0">
                <a:solidFill>
                  <a:srgbClr val="E58E1A"/>
                </a:solidFill>
                <a:latin typeface="Arial"/>
                <a:cs typeface="Arial"/>
              </a:rPr>
              <a:t> </a:t>
            </a:r>
            <a:r>
              <a:rPr sz="1400" dirty="0">
                <a:solidFill>
                  <a:srgbClr val="E58E1A"/>
                </a:solidFill>
                <a:latin typeface="Arial"/>
                <a:cs typeface="Arial"/>
              </a:rPr>
              <a:t>at</a:t>
            </a:r>
            <a:r>
              <a:rPr sz="1400" spc="-15" dirty="0">
                <a:solidFill>
                  <a:srgbClr val="E58E1A"/>
                </a:solidFill>
                <a:latin typeface="Arial"/>
                <a:cs typeface="Arial"/>
              </a:rPr>
              <a:t> </a:t>
            </a:r>
            <a:r>
              <a:rPr sz="1400" spc="30" dirty="0">
                <a:solidFill>
                  <a:srgbClr val="E58E1A"/>
                </a:solidFill>
                <a:latin typeface="Arial"/>
                <a:cs typeface="Arial"/>
              </a:rPr>
              <a:t>W</a:t>
            </a:r>
            <a:r>
              <a:rPr sz="1400" dirty="0">
                <a:solidFill>
                  <a:srgbClr val="E58E1A"/>
                </a:solidFill>
                <a:latin typeface="Arial"/>
                <a:cs typeface="Arial"/>
              </a:rPr>
              <a:t>ork</a:t>
            </a:r>
            <a:endParaRPr sz="1400" dirty="0">
              <a:latin typeface="Arial"/>
              <a:cs typeface="Arial"/>
            </a:endParaRPr>
          </a:p>
        </p:txBody>
      </p:sp>
      <p:sp>
        <p:nvSpPr>
          <p:cNvPr id="6" name="Title 1"/>
          <p:cNvSpPr txBox="1">
            <a:spLocks/>
          </p:cNvSpPr>
          <p:nvPr/>
        </p:nvSpPr>
        <p:spPr>
          <a:xfrm>
            <a:off x="215900" y="249428"/>
            <a:ext cx="8712200" cy="307777"/>
          </a:xfrm>
          <a:prstGeom prst="rect">
            <a:avLst/>
          </a:prstGeom>
        </p:spPr>
        <p:txBody>
          <a:bodyPr/>
          <a:lstStyle>
            <a:lvl1pPr>
              <a:defRPr>
                <a:latin typeface="+mj-lt"/>
                <a:ea typeface="+mj-ea"/>
                <a:cs typeface="+mj-cs"/>
              </a:defRPr>
            </a:lvl1pPr>
          </a:lstStyle>
          <a:p>
            <a:r>
              <a:rPr lang="en-US" sz="2000" b="1" kern="0" dirty="0" smtClean="0">
                <a:solidFill>
                  <a:schemeClr val="tx2"/>
                </a:solidFill>
              </a:rPr>
              <a:t>Revised CDRL E002 Plan: Page 6 </a:t>
            </a:r>
            <a:endParaRPr lang="en-US" sz="2000" b="1" kern="0" dirty="0">
              <a:solidFill>
                <a:schemeClr val="tx2"/>
              </a:solidFill>
            </a:endParaRP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066800"/>
            <a:ext cx="5762625" cy="3962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5638800" y="557205"/>
            <a:ext cx="3200400" cy="2031325"/>
          </a:xfrm>
          <a:prstGeom prst="rect">
            <a:avLst/>
          </a:prstGeom>
          <a:noFill/>
        </p:spPr>
        <p:txBody>
          <a:bodyPr wrap="square" rtlCol="0">
            <a:spAutoFit/>
          </a:bodyPr>
          <a:lstStyle/>
          <a:p>
            <a:pPr marL="342900" indent="-342900">
              <a:buAutoNum type="alphaUcPeriod"/>
            </a:pPr>
            <a:r>
              <a:rPr lang="en-US" dirty="0" smtClean="0"/>
              <a:t>List all security measures that need to be observed. </a:t>
            </a:r>
          </a:p>
          <a:p>
            <a:pPr marL="342900" indent="-342900">
              <a:buAutoNum type="alphaUcPeriod"/>
            </a:pPr>
            <a:endParaRPr lang="en-US" dirty="0"/>
          </a:p>
          <a:p>
            <a:pPr marL="342900" indent="-342900">
              <a:buAutoNum type="alphaUcPeriod"/>
            </a:pPr>
            <a:r>
              <a:rPr lang="en-US" dirty="0" smtClean="0"/>
              <a:t>Attach a copy of the drawing under section 8.0 dimensional layout and notes compliance.   </a:t>
            </a:r>
            <a:endParaRPr lang="en-US" dirty="0"/>
          </a:p>
        </p:txBody>
      </p:sp>
      <p:sp>
        <p:nvSpPr>
          <p:cNvPr id="7" name="TextBox 6"/>
          <p:cNvSpPr txBox="1"/>
          <p:nvPr/>
        </p:nvSpPr>
        <p:spPr>
          <a:xfrm>
            <a:off x="129255" y="935995"/>
            <a:ext cx="228600" cy="261610"/>
          </a:xfrm>
          <a:prstGeom prst="rect">
            <a:avLst/>
          </a:prstGeom>
          <a:solidFill>
            <a:srgbClr val="FFFF00"/>
          </a:solidFill>
          <a:ln w="19050">
            <a:solidFill>
              <a:srgbClr val="FFC000"/>
            </a:solidFill>
          </a:ln>
        </p:spPr>
        <p:txBody>
          <a:bodyPr wrap="square" rtlCol="0">
            <a:spAutoFit/>
          </a:bodyPr>
          <a:lstStyle/>
          <a:p>
            <a:r>
              <a:rPr lang="en-US" sz="1100" b="1" dirty="0" smtClean="0"/>
              <a:t>A</a:t>
            </a:r>
            <a:endParaRPr lang="en-US" sz="1100" b="1" dirty="0"/>
          </a:p>
        </p:txBody>
      </p:sp>
      <p:sp>
        <p:nvSpPr>
          <p:cNvPr id="8" name="TextBox 7"/>
          <p:cNvSpPr txBox="1"/>
          <p:nvPr/>
        </p:nvSpPr>
        <p:spPr>
          <a:xfrm>
            <a:off x="44693" y="2667000"/>
            <a:ext cx="228600" cy="261610"/>
          </a:xfrm>
          <a:prstGeom prst="rect">
            <a:avLst/>
          </a:prstGeom>
          <a:solidFill>
            <a:srgbClr val="FFFF00"/>
          </a:solidFill>
          <a:ln w="19050">
            <a:solidFill>
              <a:srgbClr val="FFC000"/>
            </a:solidFill>
          </a:ln>
        </p:spPr>
        <p:txBody>
          <a:bodyPr wrap="square" rtlCol="0">
            <a:spAutoFit/>
          </a:bodyPr>
          <a:lstStyle/>
          <a:p>
            <a:r>
              <a:rPr lang="en-US" sz="1100" b="1" dirty="0"/>
              <a:t>B</a:t>
            </a:r>
          </a:p>
        </p:txBody>
      </p:sp>
    </p:spTree>
  </p:cSld>
  <p:clrMapOvr>
    <a:masterClrMapping/>
  </p:clrMapOvr>
  <p:transition spd="slow">
    <p:split orient="vert"/>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9550" y="638182"/>
            <a:ext cx="8724900" cy="2692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object 5"/>
          <p:cNvSpPr txBox="1">
            <a:spLocks noGrp="1"/>
          </p:cNvSpPr>
          <p:nvPr>
            <p:ph type="ftr" sz="quarter" idx="5"/>
          </p:nvPr>
        </p:nvSpPr>
        <p:spPr>
          <a:prstGeom prst="rect">
            <a:avLst/>
          </a:prstGeom>
        </p:spPr>
        <p:txBody>
          <a:bodyPr vert="horz" wrap="square" lIns="0" tIns="0" rIns="0" bIns="0" rtlCol="0">
            <a:spAutoFit/>
          </a:bodyPr>
          <a:lstStyle/>
          <a:p>
            <a:pPr marL="12700">
              <a:lnSpc>
                <a:spcPct val="100000"/>
              </a:lnSpc>
            </a:pPr>
            <a:r>
              <a:rPr i="0" spc="-5" dirty="0"/>
              <a:t>M</a:t>
            </a:r>
            <a:r>
              <a:rPr i="0" dirty="0"/>
              <a:t>I</a:t>
            </a:r>
            <a:r>
              <a:rPr i="0" spc="-5" dirty="0"/>
              <a:t>SS</a:t>
            </a:r>
            <a:r>
              <a:rPr i="0" dirty="0"/>
              <a:t>I</a:t>
            </a:r>
            <a:r>
              <a:rPr i="0" spc="-5" dirty="0"/>
              <a:t>O</a:t>
            </a:r>
            <a:r>
              <a:rPr i="0" dirty="0"/>
              <a:t>N</a:t>
            </a:r>
            <a:r>
              <a:rPr i="0" spc="-25" dirty="0"/>
              <a:t> </a:t>
            </a:r>
            <a:r>
              <a:rPr i="0" spc="-5" dirty="0"/>
              <a:t>DR</a:t>
            </a:r>
            <a:r>
              <a:rPr i="0" dirty="0"/>
              <a:t>I</a:t>
            </a:r>
            <a:r>
              <a:rPr i="0" spc="-5" dirty="0"/>
              <a:t>VEN</a:t>
            </a:r>
            <a:r>
              <a:rPr i="0" dirty="0"/>
              <a:t>:</a:t>
            </a:r>
            <a:r>
              <a:rPr i="0" spc="15" dirty="0"/>
              <a:t> </a:t>
            </a:r>
            <a:r>
              <a:rPr sz="1400" spc="-140" dirty="0">
                <a:solidFill>
                  <a:srgbClr val="E58E1A"/>
                </a:solidFill>
                <a:latin typeface="Arial"/>
                <a:cs typeface="Arial"/>
              </a:rPr>
              <a:t>T</a:t>
            </a:r>
            <a:r>
              <a:rPr sz="1400" dirty="0">
                <a:solidFill>
                  <a:srgbClr val="E58E1A"/>
                </a:solidFill>
                <a:latin typeface="Arial"/>
                <a:cs typeface="Arial"/>
              </a:rPr>
              <a:t>o</a:t>
            </a:r>
            <a:r>
              <a:rPr sz="1400" spc="-10" dirty="0">
                <a:solidFill>
                  <a:srgbClr val="E58E1A"/>
                </a:solidFill>
                <a:latin typeface="Arial"/>
                <a:cs typeface="Arial"/>
              </a:rPr>
              <a:t> </a:t>
            </a:r>
            <a:r>
              <a:rPr sz="1400" spc="-20" dirty="0">
                <a:solidFill>
                  <a:srgbClr val="E58E1A"/>
                </a:solidFill>
                <a:latin typeface="Arial"/>
                <a:cs typeface="Arial"/>
              </a:rPr>
              <a:t>M</a:t>
            </a:r>
            <a:r>
              <a:rPr sz="1400" dirty="0">
                <a:solidFill>
                  <a:srgbClr val="E58E1A"/>
                </a:solidFill>
                <a:latin typeface="Arial"/>
                <a:cs typeface="Arial"/>
              </a:rPr>
              <a:t>o</a:t>
            </a:r>
            <a:r>
              <a:rPr sz="1400" spc="5" dirty="0">
                <a:solidFill>
                  <a:srgbClr val="E58E1A"/>
                </a:solidFill>
                <a:latin typeface="Arial"/>
                <a:cs typeface="Arial"/>
              </a:rPr>
              <a:t>v</a:t>
            </a:r>
            <a:r>
              <a:rPr sz="1400" dirty="0">
                <a:solidFill>
                  <a:srgbClr val="E58E1A"/>
                </a:solidFill>
                <a:latin typeface="Arial"/>
                <a:cs typeface="Arial"/>
              </a:rPr>
              <a:t>e</a:t>
            </a:r>
            <a:r>
              <a:rPr sz="1400" spc="-10" dirty="0">
                <a:solidFill>
                  <a:srgbClr val="E58E1A"/>
                </a:solidFill>
                <a:latin typeface="Arial"/>
                <a:cs typeface="Arial"/>
              </a:rPr>
              <a:t> </a:t>
            </a:r>
            <a:r>
              <a:rPr sz="1400" spc="5" dirty="0">
                <a:solidFill>
                  <a:srgbClr val="E58E1A"/>
                </a:solidFill>
                <a:latin typeface="Arial"/>
                <a:cs typeface="Arial"/>
              </a:rPr>
              <a:t>t</a:t>
            </a:r>
            <a:r>
              <a:rPr sz="1400" spc="-5" dirty="0">
                <a:solidFill>
                  <a:srgbClr val="E58E1A"/>
                </a:solidFill>
                <a:latin typeface="Arial"/>
                <a:cs typeface="Arial"/>
              </a:rPr>
              <a:t>h</a:t>
            </a:r>
            <a:r>
              <a:rPr sz="1400" dirty="0">
                <a:solidFill>
                  <a:srgbClr val="E58E1A"/>
                </a:solidFill>
                <a:latin typeface="Arial"/>
                <a:cs typeface="Arial"/>
              </a:rPr>
              <a:t>e</a:t>
            </a:r>
            <a:r>
              <a:rPr sz="1400" spc="-20" dirty="0">
                <a:solidFill>
                  <a:srgbClr val="E58E1A"/>
                </a:solidFill>
                <a:latin typeface="Arial"/>
                <a:cs typeface="Arial"/>
              </a:rPr>
              <a:t> </a:t>
            </a:r>
            <a:r>
              <a:rPr sz="1400" spc="30" dirty="0">
                <a:solidFill>
                  <a:srgbClr val="E58E1A"/>
                </a:solidFill>
                <a:latin typeface="Arial"/>
                <a:cs typeface="Arial"/>
              </a:rPr>
              <a:t>W</a:t>
            </a:r>
            <a:r>
              <a:rPr sz="1400" spc="-5" dirty="0">
                <a:solidFill>
                  <a:srgbClr val="E58E1A"/>
                </a:solidFill>
                <a:latin typeface="Arial"/>
                <a:cs typeface="Arial"/>
              </a:rPr>
              <a:t>o</a:t>
            </a:r>
            <a:r>
              <a:rPr sz="1400" dirty="0">
                <a:solidFill>
                  <a:srgbClr val="E58E1A"/>
                </a:solidFill>
                <a:latin typeface="Arial"/>
                <a:cs typeface="Arial"/>
              </a:rPr>
              <a:t>rld</a:t>
            </a:r>
            <a:r>
              <a:rPr sz="1400" spc="-55" dirty="0">
                <a:solidFill>
                  <a:srgbClr val="E58E1A"/>
                </a:solidFill>
                <a:latin typeface="Arial"/>
                <a:cs typeface="Arial"/>
              </a:rPr>
              <a:t> </a:t>
            </a:r>
            <a:r>
              <a:rPr sz="1400" dirty="0">
                <a:solidFill>
                  <a:srgbClr val="E58E1A"/>
                </a:solidFill>
                <a:latin typeface="Arial"/>
                <a:cs typeface="Arial"/>
              </a:rPr>
              <a:t>at</a:t>
            </a:r>
            <a:r>
              <a:rPr sz="1400" spc="-15" dirty="0">
                <a:solidFill>
                  <a:srgbClr val="E58E1A"/>
                </a:solidFill>
                <a:latin typeface="Arial"/>
                <a:cs typeface="Arial"/>
              </a:rPr>
              <a:t> </a:t>
            </a:r>
            <a:r>
              <a:rPr sz="1400" spc="30" dirty="0">
                <a:solidFill>
                  <a:srgbClr val="E58E1A"/>
                </a:solidFill>
                <a:latin typeface="Arial"/>
                <a:cs typeface="Arial"/>
              </a:rPr>
              <a:t>W</a:t>
            </a:r>
            <a:r>
              <a:rPr sz="1400" dirty="0">
                <a:solidFill>
                  <a:srgbClr val="E58E1A"/>
                </a:solidFill>
                <a:latin typeface="Arial"/>
                <a:cs typeface="Arial"/>
              </a:rPr>
              <a:t>ork</a:t>
            </a:r>
            <a:endParaRPr sz="1400" dirty="0">
              <a:latin typeface="Arial"/>
              <a:cs typeface="Arial"/>
            </a:endParaRPr>
          </a:p>
        </p:txBody>
      </p:sp>
      <p:sp>
        <p:nvSpPr>
          <p:cNvPr id="6" name="Title 5"/>
          <p:cNvSpPr>
            <a:spLocks noGrp="1"/>
          </p:cNvSpPr>
          <p:nvPr>
            <p:ph type="title"/>
          </p:nvPr>
        </p:nvSpPr>
        <p:spPr>
          <a:xfrm>
            <a:off x="215900" y="249428"/>
            <a:ext cx="8712200" cy="615553"/>
          </a:xfrm>
        </p:spPr>
        <p:txBody>
          <a:bodyPr/>
          <a:lstStyle/>
          <a:p>
            <a:r>
              <a:rPr lang="en-US" dirty="0">
                <a:solidFill>
                  <a:schemeClr val="tx2"/>
                </a:solidFill>
              </a:rPr>
              <a:t>Revised CDRL E002 Plan: Page </a:t>
            </a:r>
            <a:r>
              <a:rPr lang="en-US" dirty="0" smtClean="0">
                <a:solidFill>
                  <a:schemeClr val="tx2"/>
                </a:solidFill>
              </a:rPr>
              <a:t>7 </a:t>
            </a:r>
            <a:r>
              <a:rPr lang="en-US" dirty="0">
                <a:solidFill>
                  <a:schemeClr val="tx2"/>
                </a:solidFill>
              </a:rPr>
              <a:t/>
            </a:r>
            <a:br>
              <a:rPr lang="en-US" dirty="0">
                <a:solidFill>
                  <a:schemeClr val="tx2"/>
                </a:solidFill>
              </a:rPr>
            </a:br>
            <a:endParaRPr lang="en-US" dirty="0"/>
          </a:p>
        </p:txBody>
      </p:sp>
      <p:sp>
        <p:nvSpPr>
          <p:cNvPr id="8" name="TextBox 7"/>
          <p:cNvSpPr txBox="1"/>
          <p:nvPr/>
        </p:nvSpPr>
        <p:spPr>
          <a:xfrm>
            <a:off x="337915" y="2366328"/>
            <a:ext cx="228600" cy="261610"/>
          </a:xfrm>
          <a:prstGeom prst="rect">
            <a:avLst/>
          </a:prstGeom>
          <a:solidFill>
            <a:srgbClr val="FFFF00"/>
          </a:solidFill>
          <a:ln w="19050">
            <a:solidFill>
              <a:srgbClr val="FFC000"/>
            </a:solidFill>
          </a:ln>
        </p:spPr>
        <p:txBody>
          <a:bodyPr wrap="square" rtlCol="0">
            <a:spAutoFit/>
          </a:bodyPr>
          <a:lstStyle/>
          <a:p>
            <a:r>
              <a:rPr lang="en-US" sz="1100" b="1" dirty="0" smtClean="0"/>
              <a:t>A</a:t>
            </a:r>
            <a:endParaRPr lang="en-US" sz="1100" b="1" dirty="0"/>
          </a:p>
        </p:txBody>
      </p:sp>
      <p:sp>
        <p:nvSpPr>
          <p:cNvPr id="9" name="TextBox 8"/>
          <p:cNvSpPr txBox="1"/>
          <p:nvPr/>
        </p:nvSpPr>
        <p:spPr>
          <a:xfrm>
            <a:off x="1084248" y="2362200"/>
            <a:ext cx="228600" cy="261610"/>
          </a:xfrm>
          <a:prstGeom prst="rect">
            <a:avLst/>
          </a:prstGeom>
          <a:solidFill>
            <a:srgbClr val="FFFF00"/>
          </a:solidFill>
          <a:ln w="19050">
            <a:solidFill>
              <a:srgbClr val="FFC000"/>
            </a:solidFill>
          </a:ln>
        </p:spPr>
        <p:txBody>
          <a:bodyPr wrap="square" rtlCol="0">
            <a:spAutoFit/>
          </a:bodyPr>
          <a:lstStyle/>
          <a:p>
            <a:r>
              <a:rPr lang="en-US" sz="1100" b="1" dirty="0"/>
              <a:t>B</a:t>
            </a:r>
          </a:p>
        </p:txBody>
      </p:sp>
      <p:sp>
        <p:nvSpPr>
          <p:cNvPr id="11" name="TextBox 10"/>
          <p:cNvSpPr txBox="1"/>
          <p:nvPr/>
        </p:nvSpPr>
        <p:spPr>
          <a:xfrm>
            <a:off x="4149160" y="2357782"/>
            <a:ext cx="228600" cy="261610"/>
          </a:xfrm>
          <a:prstGeom prst="rect">
            <a:avLst/>
          </a:prstGeom>
          <a:solidFill>
            <a:srgbClr val="FFFF00"/>
          </a:solidFill>
          <a:ln w="19050">
            <a:solidFill>
              <a:srgbClr val="FFC000"/>
            </a:solidFill>
          </a:ln>
        </p:spPr>
        <p:txBody>
          <a:bodyPr wrap="square" rtlCol="0">
            <a:spAutoFit/>
          </a:bodyPr>
          <a:lstStyle/>
          <a:p>
            <a:r>
              <a:rPr lang="en-US" sz="1100" b="1" dirty="0"/>
              <a:t>F</a:t>
            </a:r>
          </a:p>
        </p:txBody>
      </p:sp>
      <p:sp>
        <p:nvSpPr>
          <p:cNvPr id="12" name="TextBox 11"/>
          <p:cNvSpPr txBox="1"/>
          <p:nvPr/>
        </p:nvSpPr>
        <p:spPr>
          <a:xfrm>
            <a:off x="3429000" y="2366328"/>
            <a:ext cx="228600" cy="261610"/>
          </a:xfrm>
          <a:prstGeom prst="rect">
            <a:avLst/>
          </a:prstGeom>
          <a:solidFill>
            <a:srgbClr val="FFFF00"/>
          </a:solidFill>
          <a:ln w="19050">
            <a:solidFill>
              <a:srgbClr val="FFC000"/>
            </a:solidFill>
          </a:ln>
        </p:spPr>
        <p:txBody>
          <a:bodyPr wrap="square" rtlCol="0">
            <a:spAutoFit/>
          </a:bodyPr>
          <a:lstStyle/>
          <a:p>
            <a:r>
              <a:rPr lang="en-US" sz="1100" b="1" dirty="0"/>
              <a:t>E</a:t>
            </a:r>
          </a:p>
        </p:txBody>
      </p:sp>
      <p:sp>
        <p:nvSpPr>
          <p:cNvPr id="13" name="TextBox 12"/>
          <p:cNvSpPr txBox="1"/>
          <p:nvPr/>
        </p:nvSpPr>
        <p:spPr>
          <a:xfrm>
            <a:off x="2781121" y="2362200"/>
            <a:ext cx="228600" cy="261610"/>
          </a:xfrm>
          <a:prstGeom prst="rect">
            <a:avLst/>
          </a:prstGeom>
          <a:solidFill>
            <a:srgbClr val="FFFF00"/>
          </a:solidFill>
          <a:ln w="19050">
            <a:solidFill>
              <a:srgbClr val="FFC000"/>
            </a:solidFill>
          </a:ln>
        </p:spPr>
        <p:txBody>
          <a:bodyPr wrap="square" rtlCol="0">
            <a:spAutoFit/>
          </a:bodyPr>
          <a:lstStyle/>
          <a:p>
            <a:r>
              <a:rPr lang="en-US" sz="1100" b="1" dirty="0" smtClean="0"/>
              <a:t>D</a:t>
            </a:r>
            <a:endParaRPr lang="en-US" sz="1100" b="1" dirty="0"/>
          </a:p>
        </p:txBody>
      </p:sp>
      <p:sp>
        <p:nvSpPr>
          <p:cNvPr id="14" name="TextBox 13"/>
          <p:cNvSpPr txBox="1"/>
          <p:nvPr/>
        </p:nvSpPr>
        <p:spPr>
          <a:xfrm>
            <a:off x="7329443" y="2387548"/>
            <a:ext cx="228600" cy="261610"/>
          </a:xfrm>
          <a:prstGeom prst="rect">
            <a:avLst/>
          </a:prstGeom>
          <a:solidFill>
            <a:srgbClr val="FFFF00"/>
          </a:solidFill>
          <a:ln w="19050">
            <a:solidFill>
              <a:srgbClr val="FFC000"/>
            </a:solidFill>
          </a:ln>
        </p:spPr>
        <p:txBody>
          <a:bodyPr wrap="square" rtlCol="0">
            <a:spAutoFit/>
          </a:bodyPr>
          <a:lstStyle/>
          <a:p>
            <a:r>
              <a:rPr lang="en-US" sz="1100" b="1" dirty="0"/>
              <a:t>J</a:t>
            </a:r>
          </a:p>
        </p:txBody>
      </p:sp>
      <p:sp>
        <p:nvSpPr>
          <p:cNvPr id="15" name="TextBox 14"/>
          <p:cNvSpPr txBox="1"/>
          <p:nvPr/>
        </p:nvSpPr>
        <p:spPr>
          <a:xfrm>
            <a:off x="6438900" y="2362200"/>
            <a:ext cx="228600" cy="261610"/>
          </a:xfrm>
          <a:prstGeom prst="rect">
            <a:avLst/>
          </a:prstGeom>
          <a:solidFill>
            <a:srgbClr val="FFFF00"/>
          </a:solidFill>
          <a:ln w="19050">
            <a:solidFill>
              <a:srgbClr val="FFC000"/>
            </a:solidFill>
          </a:ln>
        </p:spPr>
        <p:txBody>
          <a:bodyPr wrap="square" rtlCol="0">
            <a:spAutoFit/>
          </a:bodyPr>
          <a:lstStyle/>
          <a:p>
            <a:r>
              <a:rPr lang="en-US" sz="1100" b="1" dirty="0"/>
              <a:t>I</a:t>
            </a:r>
          </a:p>
        </p:txBody>
      </p:sp>
      <p:sp>
        <p:nvSpPr>
          <p:cNvPr id="16" name="TextBox 15"/>
          <p:cNvSpPr txBox="1"/>
          <p:nvPr/>
        </p:nvSpPr>
        <p:spPr>
          <a:xfrm>
            <a:off x="5562600" y="2387548"/>
            <a:ext cx="228600" cy="261610"/>
          </a:xfrm>
          <a:prstGeom prst="rect">
            <a:avLst/>
          </a:prstGeom>
          <a:solidFill>
            <a:srgbClr val="FFFF00"/>
          </a:solidFill>
          <a:ln w="19050">
            <a:solidFill>
              <a:srgbClr val="FFC000"/>
            </a:solidFill>
          </a:ln>
        </p:spPr>
        <p:txBody>
          <a:bodyPr wrap="square" rtlCol="0">
            <a:spAutoFit/>
          </a:bodyPr>
          <a:lstStyle/>
          <a:p>
            <a:r>
              <a:rPr lang="en-US" sz="1100" b="1" dirty="0"/>
              <a:t>H</a:t>
            </a:r>
          </a:p>
        </p:txBody>
      </p:sp>
      <p:sp>
        <p:nvSpPr>
          <p:cNvPr id="17" name="TextBox 16"/>
          <p:cNvSpPr txBox="1"/>
          <p:nvPr/>
        </p:nvSpPr>
        <p:spPr>
          <a:xfrm>
            <a:off x="4788493" y="2366328"/>
            <a:ext cx="228600" cy="261610"/>
          </a:xfrm>
          <a:prstGeom prst="rect">
            <a:avLst/>
          </a:prstGeom>
          <a:solidFill>
            <a:srgbClr val="FFFF00"/>
          </a:solidFill>
          <a:ln w="19050">
            <a:solidFill>
              <a:srgbClr val="FFC000"/>
            </a:solidFill>
          </a:ln>
        </p:spPr>
        <p:txBody>
          <a:bodyPr wrap="square" rtlCol="0">
            <a:spAutoFit/>
          </a:bodyPr>
          <a:lstStyle/>
          <a:p>
            <a:r>
              <a:rPr lang="en-US" sz="1100" b="1" dirty="0"/>
              <a:t>G</a:t>
            </a:r>
          </a:p>
        </p:txBody>
      </p:sp>
      <p:sp>
        <p:nvSpPr>
          <p:cNvPr id="10" name="TextBox 9"/>
          <p:cNvSpPr txBox="1"/>
          <p:nvPr/>
        </p:nvSpPr>
        <p:spPr>
          <a:xfrm>
            <a:off x="2017540" y="2387548"/>
            <a:ext cx="228600" cy="261610"/>
          </a:xfrm>
          <a:prstGeom prst="rect">
            <a:avLst/>
          </a:prstGeom>
          <a:solidFill>
            <a:srgbClr val="FFFF00"/>
          </a:solidFill>
          <a:ln w="19050">
            <a:solidFill>
              <a:srgbClr val="FFC000"/>
            </a:solidFill>
          </a:ln>
        </p:spPr>
        <p:txBody>
          <a:bodyPr wrap="square" rtlCol="0">
            <a:spAutoFit/>
          </a:bodyPr>
          <a:lstStyle/>
          <a:p>
            <a:r>
              <a:rPr lang="en-US" sz="1100" b="1" dirty="0"/>
              <a:t>C</a:t>
            </a:r>
          </a:p>
        </p:txBody>
      </p:sp>
      <p:sp>
        <p:nvSpPr>
          <p:cNvPr id="7" name="TextBox 6"/>
          <p:cNvSpPr txBox="1"/>
          <p:nvPr/>
        </p:nvSpPr>
        <p:spPr>
          <a:xfrm>
            <a:off x="350822" y="3330582"/>
            <a:ext cx="8077200" cy="3231654"/>
          </a:xfrm>
          <a:prstGeom prst="rect">
            <a:avLst/>
          </a:prstGeom>
          <a:noFill/>
        </p:spPr>
        <p:txBody>
          <a:bodyPr wrap="square" rtlCol="0">
            <a:spAutoFit/>
          </a:bodyPr>
          <a:lstStyle/>
          <a:p>
            <a:pPr marL="342900" indent="-342900">
              <a:buAutoNum type="alphaUcPeriod"/>
            </a:pPr>
            <a:r>
              <a:rPr lang="en-US" sz="1200" dirty="0" smtClean="0"/>
              <a:t>List the CFAT note number on the print, i.e. 15A, 15B etc..</a:t>
            </a:r>
          </a:p>
          <a:p>
            <a:pPr marL="342900" indent="-342900">
              <a:buAutoNum type="alphaUcPeriod"/>
            </a:pPr>
            <a:r>
              <a:rPr lang="en-US" sz="1200" dirty="0" smtClean="0"/>
              <a:t>Copy the print note from the drawing, verbatim</a:t>
            </a:r>
          </a:p>
          <a:p>
            <a:pPr marL="342900" indent="-342900">
              <a:buAutoNum type="alphaUcPeriod"/>
            </a:pPr>
            <a:r>
              <a:rPr lang="en-US" sz="1200" dirty="0" smtClean="0"/>
              <a:t>List the test classification category the CFAT requirement pertains to. I.e. cold temperature test = environmental </a:t>
            </a:r>
          </a:p>
          <a:p>
            <a:pPr marL="342900" indent="-342900">
              <a:buAutoNum type="alphaUcPeriod"/>
            </a:pPr>
            <a:r>
              <a:rPr lang="en-US" sz="1200" dirty="0" smtClean="0"/>
              <a:t>List applicable specification(s). Include the specifications as an attachment as an appendix at the back of the document, i.e. MIL-STD-130, SAE J10 3.1, etc. </a:t>
            </a:r>
          </a:p>
          <a:p>
            <a:pPr marL="342900" indent="-342900">
              <a:buAutoNum type="alphaUcPeriod"/>
            </a:pPr>
            <a:r>
              <a:rPr lang="en-US" sz="1200" dirty="0" smtClean="0"/>
              <a:t>List parameters per the specification, i.e. 700 PSI, +/- .50mm, 4000 RPM</a:t>
            </a:r>
          </a:p>
          <a:p>
            <a:pPr marL="342900" indent="-342900">
              <a:buAutoNum type="alphaUcPeriod"/>
            </a:pPr>
            <a:r>
              <a:rPr lang="en-US" sz="1200" dirty="0" smtClean="0"/>
              <a:t>List success/ failure criteria, i.e. verify voltage is within +/-.2V</a:t>
            </a:r>
          </a:p>
          <a:p>
            <a:pPr marL="342900" indent="-342900">
              <a:buAutoNum type="alphaUcPeriod"/>
            </a:pPr>
            <a:r>
              <a:rPr lang="en-US" sz="1200" dirty="0" smtClean="0"/>
              <a:t>List the duration of the test, i.e 15 minutes, 200 hours, 10 weeks</a:t>
            </a:r>
          </a:p>
          <a:p>
            <a:pPr marL="342900" indent="-342900">
              <a:buAutoNum type="alphaUcPeriod"/>
            </a:pPr>
            <a:r>
              <a:rPr lang="en-US" sz="1200" dirty="0" smtClean="0"/>
              <a:t>List the number of times each test is performed, x1, x20 etc.</a:t>
            </a:r>
          </a:p>
          <a:p>
            <a:pPr marL="342900" indent="-342900">
              <a:buAutoNum type="alphaUcPeriod"/>
            </a:pPr>
            <a:r>
              <a:rPr lang="en-US" sz="1200" dirty="0" smtClean="0"/>
              <a:t>Describe the steps used to validate the note, i.e.  Leak testing shall be performed , pressure readings will be taken before, during and after testing</a:t>
            </a:r>
          </a:p>
          <a:p>
            <a:pPr marL="342900" indent="-342900">
              <a:buAutoNum type="alphaUcPeriod"/>
            </a:pPr>
            <a:r>
              <a:rPr lang="en-US" sz="1200" dirty="0" smtClean="0"/>
              <a:t>Note the measuring device or instrumentation used to record the data, i.e. Caliper, Faro Arm etc. </a:t>
            </a:r>
          </a:p>
          <a:p>
            <a:pPr marL="342900" indent="-342900">
              <a:buAutoNum type="alphaUcPeriod"/>
            </a:pPr>
            <a:r>
              <a:rPr lang="en-US" sz="1200" dirty="0" smtClean="0"/>
              <a:t>List the data analysis or validation procedure, i.e. Monitored performance leak test with measurements taken at different intervals during the test that show conformance to note X. </a:t>
            </a:r>
            <a:endParaRPr lang="en-US" dirty="0" smtClean="0"/>
          </a:p>
          <a:p>
            <a:pPr marL="342900" indent="-342900">
              <a:buAutoNum type="alphaUcPeriod"/>
            </a:pPr>
            <a:endParaRPr lang="en-US" dirty="0" smtClean="0"/>
          </a:p>
          <a:p>
            <a:pPr marL="342900" indent="-342900">
              <a:buAutoNum type="alphaUcPeriod"/>
            </a:pPr>
            <a:endParaRPr lang="en-US" dirty="0"/>
          </a:p>
        </p:txBody>
      </p:sp>
      <p:sp>
        <p:nvSpPr>
          <p:cNvPr id="18" name="TextBox 17"/>
          <p:cNvSpPr txBox="1"/>
          <p:nvPr/>
        </p:nvSpPr>
        <p:spPr>
          <a:xfrm>
            <a:off x="8199422" y="2409143"/>
            <a:ext cx="228600" cy="261610"/>
          </a:xfrm>
          <a:prstGeom prst="rect">
            <a:avLst/>
          </a:prstGeom>
          <a:solidFill>
            <a:srgbClr val="FFFF00"/>
          </a:solidFill>
          <a:ln w="19050">
            <a:solidFill>
              <a:srgbClr val="FFC000"/>
            </a:solidFill>
          </a:ln>
        </p:spPr>
        <p:txBody>
          <a:bodyPr wrap="square" rtlCol="0">
            <a:spAutoFit/>
          </a:bodyPr>
          <a:lstStyle/>
          <a:p>
            <a:r>
              <a:rPr lang="en-US" sz="1100" b="1" dirty="0"/>
              <a:t>K</a:t>
            </a:r>
          </a:p>
        </p:txBody>
      </p:sp>
    </p:spTree>
  </p:cSld>
  <p:clrMapOvr>
    <a:masterClrMapping/>
  </p:clrMapOvr>
  <p:transition spd="slow">
    <p:split orient="vert"/>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5900" y="249428"/>
            <a:ext cx="8712200" cy="307777"/>
          </a:xfrm>
        </p:spPr>
        <p:txBody>
          <a:bodyPr/>
          <a:lstStyle/>
          <a:p>
            <a:r>
              <a:rPr lang="en-US" dirty="0">
                <a:solidFill>
                  <a:schemeClr val="tx2"/>
                </a:solidFill>
              </a:rPr>
              <a:t>Revised CDRL E002 Plan: Page </a:t>
            </a:r>
            <a:r>
              <a:rPr lang="en-US" dirty="0" smtClean="0">
                <a:solidFill>
                  <a:schemeClr val="tx2"/>
                </a:solidFill>
              </a:rPr>
              <a:t>7 Continued…</a:t>
            </a:r>
            <a:endParaRPr lang="en-US" dirty="0"/>
          </a:p>
        </p:txBody>
      </p:sp>
      <p:sp>
        <p:nvSpPr>
          <p:cNvPr id="3" name="Text Placeholder 2"/>
          <p:cNvSpPr>
            <a:spLocks noGrp="1"/>
          </p:cNvSpPr>
          <p:nvPr>
            <p:ph type="body" idx="1"/>
          </p:nvPr>
        </p:nvSpPr>
        <p:spPr>
          <a:xfrm>
            <a:off x="228600" y="2514600"/>
            <a:ext cx="8767799" cy="2646878"/>
          </a:xfrm>
        </p:spPr>
        <p:txBody>
          <a:bodyPr/>
          <a:lstStyle/>
          <a:p>
            <a:pPr marL="171450" indent="-171450">
              <a:buFont typeface="Arial" panose="020B0604020202020204" pitchFamily="34" charset="0"/>
              <a:buChar char="•"/>
            </a:pPr>
            <a:r>
              <a:rPr lang="en-US" sz="1800" dirty="0" smtClean="0"/>
              <a:t>If you have a special or unusual test, insert information regarding the test here. </a:t>
            </a:r>
          </a:p>
          <a:p>
            <a:pPr marL="628650" lvl="1" indent="-171450">
              <a:buFont typeface="Arial" panose="020B0604020202020204" pitchFamily="34" charset="0"/>
              <a:buChar char="•"/>
            </a:pPr>
            <a:r>
              <a:rPr lang="en-US" sz="2500" dirty="0" smtClean="0"/>
              <a:t>CAD models</a:t>
            </a:r>
          </a:p>
          <a:p>
            <a:pPr marL="628650" lvl="1" indent="-171450">
              <a:buFont typeface="Arial" panose="020B0604020202020204" pitchFamily="34" charset="0"/>
              <a:buChar char="•"/>
            </a:pPr>
            <a:r>
              <a:rPr lang="en-US" sz="2500" dirty="0" smtClean="0"/>
              <a:t>Photo documentation </a:t>
            </a:r>
          </a:p>
          <a:p>
            <a:pPr marL="628650" lvl="1" indent="-171450">
              <a:buFont typeface="Arial" panose="020B0604020202020204" pitchFamily="34" charset="0"/>
              <a:buChar char="•"/>
            </a:pPr>
            <a:r>
              <a:rPr lang="en-US" sz="2500" dirty="0" smtClean="0"/>
              <a:t>Test diagrams </a:t>
            </a:r>
          </a:p>
          <a:p>
            <a:pPr marL="628650" lvl="1" indent="-171450">
              <a:buFont typeface="Arial" panose="020B0604020202020204" pitchFamily="34" charset="0"/>
              <a:buChar char="•"/>
            </a:pPr>
            <a:r>
              <a:rPr lang="en-US" sz="2500" dirty="0" smtClean="0"/>
              <a:t>Set-ups </a:t>
            </a:r>
          </a:p>
          <a:p>
            <a:pPr lvl="1"/>
            <a:endParaRPr lang="en-US" dirty="0" smtClean="0"/>
          </a:p>
          <a:p>
            <a:pPr marL="171450" indent="-171450">
              <a:buFont typeface="Arial" panose="020B0604020202020204" pitchFamily="34" charset="0"/>
              <a:buChar char="•"/>
            </a:pPr>
            <a:r>
              <a:rPr lang="en-US" sz="1800" dirty="0" smtClean="0"/>
              <a:t>If you do not have any special tests, please insert ‘Not Applicable’ in this space, or place N/A. Do not leave blanks in the plan form!</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1066800"/>
            <a:ext cx="8445500" cy="1524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7106512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5900" y="249428"/>
            <a:ext cx="8712200" cy="307777"/>
          </a:xfrm>
        </p:spPr>
        <p:txBody>
          <a:bodyPr/>
          <a:lstStyle/>
          <a:p>
            <a:r>
              <a:rPr lang="en-US" dirty="0">
                <a:solidFill>
                  <a:schemeClr val="tx2"/>
                </a:solidFill>
              </a:rPr>
              <a:t>Revised CDRL E002 Plan: Page </a:t>
            </a:r>
            <a:r>
              <a:rPr lang="en-US" dirty="0" smtClean="0">
                <a:solidFill>
                  <a:schemeClr val="tx2"/>
                </a:solidFill>
              </a:rPr>
              <a:t>8</a:t>
            </a:r>
            <a:endParaRPr lang="en-US"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761999"/>
            <a:ext cx="8305800" cy="30825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1828800" y="2667000"/>
            <a:ext cx="228600" cy="261610"/>
          </a:xfrm>
          <a:prstGeom prst="rect">
            <a:avLst/>
          </a:prstGeom>
          <a:solidFill>
            <a:srgbClr val="FFFF00"/>
          </a:solidFill>
          <a:ln w="19050">
            <a:solidFill>
              <a:srgbClr val="FFC000"/>
            </a:solidFill>
          </a:ln>
        </p:spPr>
        <p:txBody>
          <a:bodyPr wrap="square" rtlCol="0">
            <a:spAutoFit/>
          </a:bodyPr>
          <a:lstStyle/>
          <a:p>
            <a:r>
              <a:rPr lang="en-US" sz="1100" b="1" dirty="0" smtClean="0"/>
              <a:t>A</a:t>
            </a:r>
            <a:endParaRPr lang="en-US" sz="1100" b="1" dirty="0"/>
          </a:p>
        </p:txBody>
      </p:sp>
      <p:sp>
        <p:nvSpPr>
          <p:cNvPr id="6" name="TextBox 5"/>
          <p:cNvSpPr txBox="1"/>
          <p:nvPr/>
        </p:nvSpPr>
        <p:spPr>
          <a:xfrm>
            <a:off x="6934200" y="2667000"/>
            <a:ext cx="228600" cy="261610"/>
          </a:xfrm>
          <a:prstGeom prst="rect">
            <a:avLst/>
          </a:prstGeom>
          <a:solidFill>
            <a:srgbClr val="FFFF00"/>
          </a:solidFill>
          <a:ln w="19050">
            <a:solidFill>
              <a:srgbClr val="FFC000"/>
            </a:solidFill>
          </a:ln>
        </p:spPr>
        <p:txBody>
          <a:bodyPr wrap="square" rtlCol="0">
            <a:spAutoFit/>
          </a:bodyPr>
          <a:lstStyle/>
          <a:p>
            <a:r>
              <a:rPr lang="en-US" sz="1100" b="1" dirty="0"/>
              <a:t>F</a:t>
            </a:r>
          </a:p>
        </p:txBody>
      </p:sp>
      <p:sp>
        <p:nvSpPr>
          <p:cNvPr id="7" name="TextBox 6"/>
          <p:cNvSpPr txBox="1"/>
          <p:nvPr/>
        </p:nvSpPr>
        <p:spPr>
          <a:xfrm>
            <a:off x="5943600" y="2684027"/>
            <a:ext cx="228600" cy="261610"/>
          </a:xfrm>
          <a:prstGeom prst="rect">
            <a:avLst/>
          </a:prstGeom>
          <a:solidFill>
            <a:srgbClr val="FFFF00"/>
          </a:solidFill>
          <a:ln w="19050">
            <a:solidFill>
              <a:srgbClr val="FFC000"/>
            </a:solidFill>
          </a:ln>
        </p:spPr>
        <p:txBody>
          <a:bodyPr wrap="square" rtlCol="0">
            <a:spAutoFit/>
          </a:bodyPr>
          <a:lstStyle/>
          <a:p>
            <a:r>
              <a:rPr lang="en-US" sz="1100" b="1" dirty="0"/>
              <a:t>E</a:t>
            </a:r>
          </a:p>
        </p:txBody>
      </p:sp>
      <p:sp>
        <p:nvSpPr>
          <p:cNvPr id="8" name="TextBox 7"/>
          <p:cNvSpPr txBox="1"/>
          <p:nvPr/>
        </p:nvSpPr>
        <p:spPr>
          <a:xfrm>
            <a:off x="5029200" y="2684027"/>
            <a:ext cx="228600" cy="261610"/>
          </a:xfrm>
          <a:prstGeom prst="rect">
            <a:avLst/>
          </a:prstGeom>
          <a:solidFill>
            <a:srgbClr val="FFFF00"/>
          </a:solidFill>
          <a:ln w="19050">
            <a:solidFill>
              <a:srgbClr val="FFC000"/>
            </a:solidFill>
          </a:ln>
        </p:spPr>
        <p:txBody>
          <a:bodyPr wrap="square" rtlCol="0">
            <a:spAutoFit/>
          </a:bodyPr>
          <a:lstStyle/>
          <a:p>
            <a:r>
              <a:rPr lang="en-US" sz="1100" b="1" dirty="0"/>
              <a:t>D</a:t>
            </a:r>
          </a:p>
        </p:txBody>
      </p:sp>
      <p:sp>
        <p:nvSpPr>
          <p:cNvPr id="9" name="TextBox 8"/>
          <p:cNvSpPr txBox="1"/>
          <p:nvPr/>
        </p:nvSpPr>
        <p:spPr>
          <a:xfrm>
            <a:off x="4114800" y="2684027"/>
            <a:ext cx="228600" cy="261610"/>
          </a:xfrm>
          <a:prstGeom prst="rect">
            <a:avLst/>
          </a:prstGeom>
          <a:solidFill>
            <a:srgbClr val="FFFF00"/>
          </a:solidFill>
          <a:ln w="19050">
            <a:solidFill>
              <a:srgbClr val="FFC000"/>
            </a:solidFill>
          </a:ln>
        </p:spPr>
        <p:txBody>
          <a:bodyPr wrap="square" rtlCol="0">
            <a:spAutoFit/>
          </a:bodyPr>
          <a:lstStyle/>
          <a:p>
            <a:r>
              <a:rPr lang="en-US" sz="1100" b="1" dirty="0"/>
              <a:t>C</a:t>
            </a:r>
          </a:p>
        </p:txBody>
      </p:sp>
      <p:sp>
        <p:nvSpPr>
          <p:cNvPr id="10" name="TextBox 9"/>
          <p:cNvSpPr txBox="1"/>
          <p:nvPr/>
        </p:nvSpPr>
        <p:spPr>
          <a:xfrm>
            <a:off x="3048000" y="2684027"/>
            <a:ext cx="228600" cy="261610"/>
          </a:xfrm>
          <a:prstGeom prst="rect">
            <a:avLst/>
          </a:prstGeom>
          <a:solidFill>
            <a:srgbClr val="FFFF00"/>
          </a:solidFill>
          <a:ln w="19050">
            <a:solidFill>
              <a:srgbClr val="FFC000"/>
            </a:solidFill>
          </a:ln>
        </p:spPr>
        <p:txBody>
          <a:bodyPr wrap="square" rtlCol="0">
            <a:spAutoFit/>
          </a:bodyPr>
          <a:lstStyle/>
          <a:p>
            <a:r>
              <a:rPr lang="en-US" sz="1100" b="1" dirty="0"/>
              <a:t>B</a:t>
            </a:r>
          </a:p>
        </p:txBody>
      </p:sp>
      <p:sp>
        <p:nvSpPr>
          <p:cNvPr id="4" name="TextBox 3"/>
          <p:cNvSpPr txBox="1"/>
          <p:nvPr/>
        </p:nvSpPr>
        <p:spPr>
          <a:xfrm>
            <a:off x="838200" y="3733800"/>
            <a:ext cx="7696200" cy="2585323"/>
          </a:xfrm>
          <a:prstGeom prst="rect">
            <a:avLst/>
          </a:prstGeom>
          <a:noFill/>
        </p:spPr>
        <p:txBody>
          <a:bodyPr wrap="square" rtlCol="0">
            <a:spAutoFit/>
          </a:bodyPr>
          <a:lstStyle/>
          <a:p>
            <a:pPr marL="342900" indent="-342900">
              <a:buAutoNum type="alphaUcPeriod"/>
            </a:pPr>
            <a:r>
              <a:rPr lang="en-US" dirty="0" smtClean="0"/>
              <a:t>Provide a description of the instrumentation used, i.e. Calipers, height gauge etc. </a:t>
            </a:r>
          </a:p>
          <a:p>
            <a:pPr marL="342900" indent="-342900">
              <a:buAutoNum type="alphaUcPeriod"/>
            </a:pPr>
            <a:r>
              <a:rPr lang="en-US" dirty="0" smtClean="0"/>
              <a:t> Nomenclature: I.e. Mitutoyo/350D make model, Starrett/model </a:t>
            </a:r>
          </a:p>
          <a:p>
            <a:pPr marL="342900" indent="-342900">
              <a:buAutoNum type="alphaUcPeriod"/>
            </a:pPr>
            <a:r>
              <a:rPr lang="en-US" dirty="0" smtClean="0"/>
              <a:t>List the serial number or internal tracking ID, i.e. 544872, C-17-NL etc.. </a:t>
            </a:r>
          </a:p>
          <a:p>
            <a:pPr marL="342900" indent="-342900">
              <a:buAutoNum type="alphaUcPeriod"/>
            </a:pPr>
            <a:r>
              <a:rPr lang="en-US" dirty="0" smtClean="0"/>
              <a:t>Calibration constants: Gage blocks, Master thread gauge, etc..</a:t>
            </a:r>
          </a:p>
          <a:p>
            <a:pPr marL="342900" indent="-342900">
              <a:buAutoNum type="alphaUcPeriod"/>
            </a:pPr>
            <a:r>
              <a:rPr lang="en-US" dirty="0" smtClean="0"/>
              <a:t>Calibration status: List the date in which calibration for the instrumentation is due.</a:t>
            </a:r>
          </a:p>
          <a:p>
            <a:pPr marL="342900" indent="-342900">
              <a:buAutoNum type="alphaUcPeriod"/>
            </a:pPr>
            <a:r>
              <a:rPr lang="en-US" dirty="0" smtClean="0"/>
              <a:t>List any special operating instructions that are applicable </a:t>
            </a:r>
          </a:p>
          <a:p>
            <a:pPr marL="342900" indent="-342900">
              <a:buAutoNum type="alphaUcPeriod"/>
            </a:pPr>
            <a:endParaRPr lang="en-US" dirty="0"/>
          </a:p>
        </p:txBody>
      </p:sp>
    </p:spTree>
    <p:extLst>
      <p:ext uri="{BB962C8B-B14F-4D97-AF65-F5344CB8AC3E}">
        <p14:creationId xmlns:p14="http://schemas.microsoft.com/office/powerpoint/2010/main" val="308541549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4"/>
          <p:cNvSpPr/>
          <p:nvPr/>
        </p:nvSpPr>
        <p:spPr>
          <a:xfrm>
            <a:off x="457200" y="6086855"/>
            <a:ext cx="100965" cy="320040"/>
          </a:xfrm>
          <a:custGeom>
            <a:avLst/>
            <a:gdLst/>
            <a:ahLst/>
            <a:cxnLst/>
            <a:rect l="l" t="t" r="r" b="b"/>
            <a:pathLst>
              <a:path w="100965" h="320039">
                <a:moveTo>
                  <a:pt x="0" y="0"/>
                </a:moveTo>
                <a:lnTo>
                  <a:pt x="100584" y="0"/>
                </a:lnTo>
                <a:lnTo>
                  <a:pt x="100584" y="320040"/>
                </a:lnTo>
                <a:lnTo>
                  <a:pt x="0" y="320040"/>
                </a:lnTo>
                <a:lnTo>
                  <a:pt x="0" y="0"/>
                </a:lnTo>
                <a:close/>
              </a:path>
            </a:pathLst>
          </a:custGeom>
          <a:solidFill>
            <a:srgbClr val="000000"/>
          </a:solidFill>
        </p:spPr>
        <p:txBody>
          <a:bodyPr wrap="square" lIns="0" tIns="0" rIns="0" bIns="0" rtlCol="0">
            <a:spAutoFit/>
          </a:bodyPr>
          <a:lstStyle/>
          <a:p>
            <a:endParaRPr dirty="0"/>
          </a:p>
        </p:txBody>
      </p:sp>
      <p:sp>
        <p:nvSpPr>
          <p:cNvPr id="5" name="object 5"/>
          <p:cNvSpPr/>
          <p:nvPr/>
        </p:nvSpPr>
        <p:spPr>
          <a:xfrm>
            <a:off x="914400" y="6248400"/>
            <a:ext cx="104139" cy="160020"/>
          </a:xfrm>
          <a:custGeom>
            <a:avLst/>
            <a:gdLst/>
            <a:ahLst/>
            <a:cxnLst/>
            <a:rect l="l" t="t" r="r" b="b"/>
            <a:pathLst>
              <a:path w="104140" h="160020">
                <a:moveTo>
                  <a:pt x="0" y="0"/>
                </a:moveTo>
                <a:lnTo>
                  <a:pt x="103631" y="0"/>
                </a:lnTo>
                <a:lnTo>
                  <a:pt x="103631" y="160020"/>
                </a:lnTo>
                <a:lnTo>
                  <a:pt x="0" y="160020"/>
                </a:lnTo>
                <a:lnTo>
                  <a:pt x="0" y="0"/>
                </a:lnTo>
                <a:close/>
              </a:path>
            </a:pathLst>
          </a:custGeom>
          <a:solidFill>
            <a:srgbClr val="000000"/>
          </a:solidFill>
        </p:spPr>
        <p:txBody>
          <a:bodyPr wrap="square" lIns="0" tIns="0" rIns="0" bIns="0" rtlCol="0">
            <a:spAutoFit/>
          </a:bodyPr>
          <a:lstStyle/>
          <a:p>
            <a:endParaRPr dirty="0"/>
          </a:p>
        </p:txBody>
      </p:sp>
      <p:sp>
        <p:nvSpPr>
          <p:cNvPr id="7" name="object 7"/>
          <p:cNvSpPr txBox="1">
            <a:spLocks noGrp="1"/>
          </p:cNvSpPr>
          <p:nvPr>
            <p:ph type="ftr" sz="quarter" idx="5"/>
          </p:nvPr>
        </p:nvSpPr>
        <p:spPr>
          <a:prstGeom prst="rect">
            <a:avLst/>
          </a:prstGeom>
        </p:spPr>
        <p:txBody>
          <a:bodyPr vert="horz" wrap="square" lIns="0" tIns="0" rIns="0" bIns="0" rtlCol="0">
            <a:spAutoFit/>
          </a:bodyPr>
          <a:lstStyle/>
          <a:p>
            <a:pPr marL="12700">
              <a:lnSpc>
                <a:spcPct val="100000"/>
              </a:lnSpc>
            </a:pPr>
            <a:r>
              <a:rPr i="0" spc="-5" dirty="0"/>
              <a:t>M</a:t>
            </a:r>
            <a:r>
              <a:rPr i="0" dirty="0"/>
              <a:t>I</a:t>
            </a:r>
            <a:r>
              <a:rPr i="0" spc="-5" dirty="0"/>
              <a:t>SS</a:t>
            </a:r>
            <a:r>
              <a:rPr i="0" dirty="0"/>
              <a:t>I</a:t>
            </a:r>
            <a:r>
              <a:rPr i="0" spc="-5" dirty="0"/>
              <a:t>O</a:t>
            </a:r>
            <a:r>
              <a:rPr i="0" dirty="0"/>
              <a:t>N</a:t>
            </a:r>
            <a:r>
              <a:rPr i="0" spc="-25" dirty="0"/>
              <a:t> </a:t>
            </a:r>
            <a:r>
              <a:rPr i="0" spc="-5" dirty="0"/>
              <a:t>DR</a:t>
            </a:r>
            <a:r>
              <a:rPr i="0" dirty="0"/>
              <a:t>I</a:t>
            </a:r>
            <a:r>
              <a:rPr i="0" spc="-5" dirty="0"/>
              <a:t>VEN</a:t>
            </a:r>
            <a:r>
              <a:rPr i="0" dirty="0"/>
              <a:t>:</a:t>
            </a:r>
            <a:r>
              <a:rPr i="0" spc="15" dirty="0"/>
              <a:t> </a:t>
            </a:r>
            <a:r>
              <a:rPr sz="1400" spc="-140" dirty="0">
                <a:solidFill>
                  <a:srgbClr val="E58E1A"/>
                </a:solidFill>
                <a:latin typeface="Arial"/>
                <a:cs typeface="Arial"/>
              </a:rPr>
              <a:t>T</a:t>
            </a:r>
            <a:r>
              <a:rPr sz="1400" dirty="0">
                <a:solidFill>
                  <a:srgbClr val="E58E1A"/>
                </a:solidFill>
                <a:latin typeface="Arial"/>
                <a:cs typeface="Arial"/>
              </a:rPr>
              <a:t>o</a:t>
            </a:r>
            <a:r>
              <a:rPr sz="1400" spc="-10" dirty="0">
                <a:solidFill>
                  <a:srgbClr val="E58E1A"/>
                </a:solidFill>
                <a:latin typeface="Arial"/>
                <a:cs typeface="Arial"/>
              </a:rPr>
              <a:t> </a:t>
            </a:r>
            <a:r>
              <a:rPr sz="1400" spc="-20" dirty="0">
                <a:solidFill>
                  <a:srgbClr val="E58E1A"/>
                </a:solidFill>
                <a:latin typeface="Arial"/>
                <a:cs typeface="Arial"/>
              </a:rPr>
              <a:t>M</a:t>
            </a:r>
            <a:r>
              <a:rPr sz="1400" dirty="0">
                <a:solidFill>
                  <a:srgbClr val="E58E1A"/>
                </a:solidFill>
                <a:latin typeface="Arial"/>
                <a:cs typeface="Arial"/>
              </a:rPr>
              <a:t>o</a:t>
            </a:r>
            <a:r>
              <a:rPr sz="1400" spc="5" dirty="0">
                <a:solidFill>
                  <a:srgbClr val="E58E1A"/>
                </a:solidFill>
                <a:latin typeface="Arial"/>
                <a:cs typeface="Arial"/>
              </a:rPr>
              <a:t>v</a:t>
            </a:r>
            <a:r>
              <a:rPr sz="1400" dirty="0">
                <a:solidFill>
                  <a:srgbClr val="E58E1A"/>
                </a:solidFill>
                <a:latin typeface="Arial"/>
                <a:cs typeface="Arial"/>
              </a:rPr>
              <a:t>e</a:t>
            </a:r>
            <a:r>
              <a:rPr sz="1400" spc="-10" dirty="0">
                <a:solidFill>
                  <a:srgbClr val="E58E1A"/>
                </a:solidFill>
                <a:latin typeface="Arial"/>
                <a:cs typeface="Arial"/>
              </a:rPr>
              <a:t> </a:t>
            </a:r>
            <a:r>
              <a:rPr sz="1400" spc="5" dirty="0">
                <a:solidFill>
                  <a:srgbClr val="E58E1A"/>
                </a:solidFill>
                <a:latin typeface="Arial"/>
                <a:cs typeface="Arial"/>
              </a:rPr>
              <a:t>t</a:t>
            </a:r>
            <a:r>
              <a:rPr sz="1400" spc="-5" dirty="0">
                <a:solidFill>
                  <a:srgbClr val="E58E1A"/>
                </a:solidFill>
                <a:latin typeface="Arial"/>
                <a:cs typeface="Arial"/>
              </a:rPr>
              <a:t>h</a:t>
            </a:r>
            <a:r>
              <a:rPr sz="1400" dirty="0">
                <a:solidFill>
                  <a:srgbClr val="E58E1A"/>
                </a:solidFill>
                <a:latin typeface="Arial"/>
                <a:cs typeface="Arial"/>
              </a:rPr>
              <a:t>e</a:t>
            </a:r>
            <a:r>
              <a:rPr sz="1400" spc="-20" dirty="0">
                <a:solidFill>
                  <a:srgbClr val="E58E1A"/>
                </a:solidFill>
                <a:latin typeface="Arial"/>
                <a:cs typeface="Arial"/>
              </a:rPr>
              <a:t> </a:t>
            </a:r>
            <a:r>
              <a:rPr sz="1400" spc="30" dirty="0">
                <a:solidFill>
                  <a:srgbClr val="E58E1A"/>
                </a:solidFill>
                <a:latin typeface="Arial"/>
                <a:cs typeface="Arial"/>
              </a:rPr>
              <a:t>W</a:t>
            </a:r>
            <a:r>
              <a:rPr sz="1400" spc="-5" dirty="0">
                <a:solidFill>
                  <a:srgbClr val="E58E1A"/>
                </a:solidFill>
                <a:latin typeface="Arial"/>
                <a:cs typeface="Arial"/>
              </a:rPr>
              <a:t>o</a:t>
            </a:r>
            <a:r>
              <a:rPr sz="1400" dirty="0">
                <a:solidFill>
                  <a:srgbClr val="E58E1A"/>
                </a:solidFill>
                <a:latin typeface="Arial"/>
                <a:cs typeface="Arial"/>
              </a:rPr>
              <a:t>rld</a:t>
            </a:r>
            <a:r>
              <a:rPr sz="1400" spc="-55" dirty="0">
                <a:solidFill>
                  <a:srgbClr val="E58E1A"/>
                </a:solidFill>
                <a:latin typeface="Arial"/>
                <a:cs typeface="Arial"/>
              </a:rPr>
              <a:t> </a:t>
            </a:r>
            <a:r>
              <a:rPr sz="1400" dirty="0">
                <a:solidFill>
                  <a:srgbClr val="E58E1A"/>
                </a:solidFill>
                <a:latin typeface="Arial"/>
                <a:cs typeface="Arial"/>
              </a:rPr>
              <a:t>at</a:t>
            </a:r>
            <a:r>
              <a:rPr sz="1400" spc="-15" dirty="0">
                <a:solidFill>
                  <a:srgbClr val="E58E1A"/>
                </a:solidFill>
                <a:latin typeface="Arial"/>
                <a:cs typeface="Arial"/>
              </a:rPr>
              <a:t> </a:t>
            </a:r>
            <a:r>
              <a:rPr sz="1400" spc="30" dirty="0">
                <a:solidFill>
                  <a:srgbClr val="E58E1A"/>
                </a:solidFill>
                <a:latin typeface="Arial"/>
                <a:cs typeface="Arial"/>
              </a:rPr>
              <a:t>W</a:t>
            </a:r>
            <a:r>
              <a:rPr sz="1400" dirty="0">
                <a:solidFill>
                  <a:srgbClr val="E58E1A"/>
                </a:solidFill>
                <a:latin typeface="Arial"/>
                <a:cs typeface="Arial"/>
              </a:rPr>
              <a:t>ork</a:t>
            </a:r>
            <a:endParaRPr sz="1400" dirty="0">
              <a:latin typeface="Arial"/>
              <a:cs typeface="Arial"/>
            </a:endParaRPr>
          </a:p>
        </p:txBody>
      </p:sp>
      <p:sp>
        <p:nvSpPr>
          <p:cNvPr id="10" name="Title 1"/>
          <p:cNvSpPr>
            <a:spLocks noGrp="1"/>
          </p:cNvSpPr>
          <p:nvPr>
            <p:ph type="title"/>
          </p:nvPr>
        </p:nvSpPr>
        <p:spPr>
          <a:xfrm>
            <a:off x="215900" y="249428"/>
            <a:ext cx="8712200" cy="307777"/>
          </a:xfrm>
        </p:spPr>
        <p:txBody>
          <a:bodyPr/>
          <a:lstStyle/>
          <a:p>
            <a:r>
              <a:rPr lang="en-US" dirty="0">
                <a:solidFill>
                  <a:schemeClr val="tx2"/>
                </a:solidFill>
              </a:rPr>
              <a:t>Revised CDRL E002 Plan: Page 9</a:t>
            </a:r>
            <a:endParaRPr lang="en-US" dirty="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914400"/>
            <a:ext cx="6038850" cy="1238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TextBox 11"/>
          <p:cNvSpPr txBox="1"/>
          <p:nvPr/>
        </p:nvSpPr>
        <p:spPr>
          <a:xfrm>
            <a:off x="558165" y="2057400"/>
            <a:ext cx="6757035" cy="1600438"/>
          </a:xfrm>
          <a:prstGeom prst="rect">
            <a:avLst/>
          </a:prstGeom>
          <a:noFill/>
        </p:spPr>
        <p:txBody>
          <a:bodyPr wrap="square" rtlCol="0">
            <a:spAutoFit/>
          </a:bodyPr>
          <a:lstStyle/>
          <a:p>
            <a:pPr marL="285750" indent="-285750">
              <a:buFont typeface="Arial" panose="020B0604020202020204" pitchFamily="34" charset="0"/>
              <a:buChar char="•"/>
            </a:pPr>
            <a:r>
              <a:rPr lang="en-US" sz="3200" b="1" dirty="0" smtClean="0"/>
              <a:t>INSERT IMAGES HERE </a:t>
            </a:r>
          </a:p>
          <a:p>
            <a:pPr marL="742950" lvl="1" indent="-285750">
              <a:buFont typeface="Arial" panose="020B0604020202020204" pitchFamily="34" charset="0"/>
              <a:buChar char="•"/>
            </a:pPr>
            <a:r>
              <a:rPr lang="en-US" sz="2400" dirty="0" smtClean="0"/>
              <a:t>Provide photos of the part  </a:t>
            </a:r>
          </a:p>
          <a:p>
            <a:pPr lvl="1"/>
            <a:r>
              <a:rPr lang="en-US" sz="2400" dirty="0" smtClean="0"/>
              <a:t> </a:t>
            </a:r>
          </a:p>
          <a:p>
            <a:endParaRPr lang="en-US" dirty="0"/>
          </a:p>
        </p:txBody>
      </p:sp>
    </p:spTree>
  </p:cSld>
  <p:clrMapOvr>
    <a:masterClrMapping/>
  </p:clrMapOvr>
  <p:transition spd="slow">
    <p:split orient="vert"/>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350837" y="541401"/>
            <a:ext cx="4646930" cy="423545"/>
          </a:xfrm>
          <a:prstGeom prst="rect">
            <a:avLst/>
          </a:prstGeom>
        </p:spPr>
        <p:txBody>
          <a:bodyPr vert="horz" wrap="square" lIns="0" tIns="0" rIns="0" bIns="0" rtlCol="0">
            <a:spAutoFit/>
          </a:bodyPr>
          <a:lstStyle/>
          <a:p>
            <a:pPr marL="12700">
              <a:lnSpc>
                <a:spcPts val="3329"/>
              </a:lnSpc>
            </a:pPr>
            <a:r>
              <a:rPr sz="2800" b="1" spc="-30" dirty="0">
                <a:solidFill>
                  <a:srgbClr val="3C5578"/>
                </a:solidFill>
                <a:latin typeface="Arial"/>
                <a:cs typeface="Arial"/>
              </a:rPr>
              <a:t>CDR</a:t>
            </a:r>
            <a:r>
              <a:rPr sz="2800" b="1" spc="-20" dirty="0">
                <a:solidFill>
                  <a:srgbClr val="3C5578"/>
                </a:solidFill>
                <a:latin typeface="Arial"/>
                <a:cs typeface="Arial"/>
              </a:rPr>
              <a:t>L</a:t>
            </a:r>
            <a:r>
              <a:rPr sz="2800" b="1" spc="-140" dirty="0">
                <a:solidFill>
                  <a:srgbClr val="3C5578"/>
                </a:solidFill>
                <a:latin typeface="Arial"/>
                <a:cs typeface="Arial"/>
              </a:rPr>
              <a:t> </a:t>
            </a:r>
            <a:r>
              <a:rPr lang="en-US" sz="2800" b="1" spc="-30" dirty="0" smtClean="0">
                <a:solidFill>
                  <a:srgbClr val="3C5578"/>
                </a:solidFill>
                <a:latin typeface="Arial"/>
                <a:cs typeface="Arial"/>
              </a:rPr>
              <a:t>E002</a:t>
            </a:r>
            <a:r>
              <a:rPr sz="2800" b="1" spc="15" dirty="0" smtClean="0">
                <a:solidFill>
                  <a:srgbClr val="3C5578"/>
                </a:solidFill>
                <a:latin typeface="Arial"/>
                <a:cs typeface="Arial"/>
              </a:rPr>
              <a:t> </a:t>
            </a:r>
            <a:r>
              <a:rPr sz="2800" b="1" spc="-20" dirty="0">
                <a:solidFill>
                  <a:srgbClr val="3C5578"/>
                </a:solidFill>
                <a:latin typeface="Arial"/>
                <a:cs typeface="Arial"/>
              </a:rPr>
              <a:t>–</a:t>
            </a:r>
            <a:r>
              <a:rPr sz="2800" b="1" spc="-5" dirty="0">
                <a:solidFill>
                  <a:srgbClr val="3C5578"/>
                </a:solidFill>
                <a:latin typeface="Arial"/>
                <a:cs typeface="Arial"/>
              </a:rPr>
              <a:t> </a:t>
            </a:r>
            <a:r>
              <a:rPr sz="2800" b="1" spc="-20" dirty="0">
                <a:solidFill>
                  <a:srgbClr val="3C5578"/>
                </a:solidFill>
                <a:latin typeface="Arial"/>
                <a:cs typeface="Arial"/>
              </a:rPr>
              <a:t>MI</a:t>
            </a:r>
            <a:r>
              <a:rPr sz="2800" b="1" spc="-30" dirty="0">
                <a:solidFill>
                  <a:srgbClr val="3C5578"/>
                </a:solidFill>
                <a:latin typeface="Arial"/>
                <a:cs typeface="Arial"/>
              </a:rPr>
              <a:t>SC</a:t>
            </a:r>
            <a:r>
              <a:rPr sz="2800" b="1" spc="-10" dirty="0">
                <a:solidFill>
                  <a:srgbClr val="3C5578"/>
                </a:solidFill>
                <a:latin typeface="Arial"/>
                <a:cs typeface="Arial"/>
              </a:rPr>
              <a:t>.</a:t>
            </a:r>
            <a:r>
              <a:rPr sz="2800" b="1" spc="15" dirty="0">
                <a:solidFill>
                  <a:srgbClr val="3C5578"/>
                </a:solidFill>
                <a:latin typeface="Arial"/>
                <a:cs typeface="Arial"/>
              </a:rPr>
              <a:t> </a:t>
            </a:r>
            <a:r>
              <a:rPr sz="2800" b="1" spc="-30" dirty="0">
                <a:solidFill>
                  <a:srgbClr val="3C5578"/>
                </a:solidFill>
                <a:latin typeface="Arial"/>
                <a:cs typeface="Arial"/>
              </a:rPr>
              <a:t>NOTE</a:t>
            </a:r>
            <a:r>
              <a:rPr sz="2800" b="1" spc="-20" dirty="0">
                <a:solidFill>
                  <a:srgbClr val="3C5578"/>
                </a:solidFill>
                <a:latin typeface="Arial"/>
                <a:cs typeface="Arial"/>
              </a:rPr>
              <a:t>S</a:t>
            </a:r>
            <a:endParaRPr sz="2800" dirty="0">
              <a:latin typeface="Arial"/>
              <a:cs typeface="Arial"/>
            </a:endParaRPr>
          </a:p>
        </p:txBody>
      </p:sp>
      <p:sp>
        <p:nvSpPr>
          <p:cNvPr id="3" name="object 3"/>
          <p:cNvSpPr/>
          <p:nvPr/>
        </p:nvSpPr>
        <p:spPr>
          <a:xfrm>
            <a:off x="304800" y="1191768"/>
            <a:ext cx="102107" cy="123444"/>
          </a:xfrm>
          <a:prstGeom prst="rect">
            <a:avLst/>
          </a:prstGeom>
          <a:blipFill>
            <a:blip r:embed="rId2" cstate="print"/>
            <a:stretch>
              <a:fillRect/>
            </a:stretch>
          </a:blipFill>
        </p:spPr>
        <p:txBody>
          <a:bodyPr wrap="square" lIns="0" tIns="0" rIns="0" bIns="0" rtlCol="0">
            <a:spAutoFit/>
          </a:bodyPr>
          <a:lstStyle/>
          <a:p>
            <a:endParaRPr dirty="0"/>
          </a:p>
        </p:txBody>
      </p:sp>
      <p:sp>
        <p:nvSpPr>
          <p:cNvPr id="4" name="object 4"/>
          <p:cNvSpPr/>
          <p:nvPr/>
        </p:nvSpPr>
        <p:spPr>
          <a:xfrm>
            <a:off x="304800" y="1556003"/>
            <a:ext cx="102107" cy="124967"/>
          </a:xfrm>
          <a:prstGeom prst="rect">
            <a:avLst/>
          </a:prstGeom>
          <a:blipFill>
            <a:blip r:embed="rId2" cstate="print"/>
            <a:stretch>
              <a:fillRect/>
            </a:stretch>
          </a:blipFill>
        </p:spPr>
        <p:txBody>
          <a:bodyPr wrap="square" lIns="0" tIns="0" rIns="0" bIns="0" rtlCol="0">
            <a:spAutoFit/>
          </a:bodyPr>
          <a:lstStyle/>
          <a:p>
            <a:endParaRPr dirty="0"/>
          </a:p>
        </p:txBody>
      </p:sp>
      <p:sp>
        <p:nvSpPr>
          <p:cNvPr id="5" name="object 5"/>
          <p:cNvSpPr/>
          <p:nvPr/>
        </p:nvSpPr>
        <p:spPr>
          <a:xfrm>
            <a:off x="304800" y="1921764"/>
            <a:ext cx="102107" cy="124967"/>
          </a:xfrm>
          <a:prstGeom prst="rect">
            <a:avLst/>
          </a:prstGeom>
          <a:blipFill>
            <a:blip r:embed="rId2" cstate="print"/>
            <a:stretch>
              <a:fillRect/>
            </a:stretch>
          </a:blipFill>
        </p:spPr>
        <p:txBody>
          <a:bodyPr wrap="square" lIns="0" tIns="0" rIns="0" bIns="0" rtlCol="0">
            <a:spAutoFit/>
          </a:bodyPr>
          <a:lstStyle/>
          <a:p>
            <a:endParaRPr dirty="0"/>
          </a:p>
        </p:txBody>
      </p:sp>
      <p:sp>
        <p:nvSpPr>
          <p:cNvPr id="6" name="object 6"/>
          <p:cNvSpPr/>
          <p:nvPr/>
        </p:nvSpPr>
        <p:spPr>
          <a:xfrm>
            <a:off x="304800" y="2287524"/>
            <a:ext cx="102107" cy="124967"/>
          </a:xfrm>
          <a:prstGeom prst="rect">
            <a:avLst/>
          </a:prstGeom>
          <a:blipFill>
            <a:blip r:embed="rId2" cstate="print"/>
            <a:stretch>
              <a:fillRect/>
            </a:stretch>
          </a:blipFill>
        </p:spPr>
        <p:txBody>
          <a:bodyPr wrap="square" lIns="0" tIns="0" rIns="0" bIns="0" rtlCol="0">
            <a:spAutoFit/>
          </a:bodyPr>
          <a:lstStyle/>
          <a:p>
            <a:endParaRPr dirty="0"/>
          </a:p>
        </p:txBody>
      </p:sp>
      <p:sp>
        <p:nvSpPr>
          <p:cNvPr id="7" name="object 7"/>
          <p:cNvSpPr/>
          <p:nvPr/>
        </p:nvSpPr>
        <p:spPr>
          <a:xfrm>
            <a:off x="304800" y="2653283"/>
            <a:ext cx="102107" cy="124967"/>
          </a:xfrm>
          <a:prstGeom prst="rect">
            <a:avLst/>
          </a:prstGeom>
          <a:blipFill>
            <a:blip r:embed="rId2" cstate="print"/>
            <a:stretch>
              <a:fillRect/>
            </a:stretch>
          </a:blipFill>
        </p:spPr>
        <p:txBody>
          <a:bodyPr wrap="square" lIns="0" tIns="0" rIns="0" bIns="0" rtlCol="0">
            <a:spAutoFit/>
          </a:bodyPr>
          <a:lstStyle/>
          <a:p>
            <a:endParaRPr dirty="0"/>
          </a:p>
        </p:txBody>
      </p:sp>
      <p:sp>
        <p:nvSpPr>
          <p:cNvPr id="8" name="object 8"/>
          <p:cNvSpPr/>
          <p:nvPr/>
        </p:nvSpPr>
        <p:spPr>
          <a:xfrm>
            <a:off x="299783" y="3059411"/>
            <a:ext cx="102107" cy="124967"/>
          </a:xfrm>
          <a:prstGeom prst="rect">
            <a:avLst/>
          </a:prstGeom>
          <a:blipFill>
            <a:blip r:embed="rId2" cstate="print"/>
            <a:stretch>
              <a:fillRect/>
            </a:stretch>
          </a:blipFill>
        </p:spPr>
        <p:txBody>
          <a:bodyPr wrap="square" lIns="0" tIns="0" rIns="0" bIns="0" rtlCol="0">
            <a:spAutoFit/>
          </a:bodyPr>
          <a:lstStyle/>
          <a:p>
            <a:endParaRPr dirty="0"/>
          </a:p>
        </p:txBody>
      </p:sp>
      <p:sp>
        <p:nvSpPr>
          <p:cNvPr id="9" name="object 9"/>
          <p:cNvSpPr/>
          <p:nvPr/>
        </p:nvSpPr>
        <p:spPr>
          <a:xfrm>
            <a:off x="304800" y="3598164"/>
            <a:ext cx="102107" cy="124967"/>
          </a:xfrm>
          <a:prstGeom prst="rect">
            <a:avLst/>
          </a:prstGeom>
          <a:blipFill>
            <a:blip r:embed="rId2" cstate="print"/>
            <a:stretch>
              <a:fillRect/>
            </a:stretch>
          </a:blipFill>
        </p:spPr>
        <p:txBody>
          <a:bodyPr wrap="square" lIns="0" tIns="0" rIns="0" bIns="0" rtlCol="0">
            <a:spAutoFit/>
          </a:bodyPr>
          <a:lstStyle/>
          <a:p>
            <a:endParaRPr dirty="0"/>
          </a:p>
        </p:txBody>
      </p:sp>
      <p:sp>
        <p:nvSpPr>
          <p:cNvPr id="10" name="object 10"/>
          <p:cNvSpPr/>
          <p:nvPr/>
        </p:nvSpPr>
        <p:spPr>
          <a:xfrm>
            <a:off x="304800" y="4177284"/>
            <a:ext cx="102107" cy="124967"/>
          </a:xfrm>
          <a:prstGeom prst="rect">
            <a:avLst/>
          </a:prstGeom>
          <a:blipFill>
            <a:blip r:embed="rId2" cstate="print"/>
            <a:stretch>
              <a:fillRect/>
            </a:stretch>
          </a:blipFill>
        </p:spPr>
        <p:txBody>
          <a:bodyPr wrap="square" lIns="0" tIns="0" rIns="0" bIns="0" rtlCol="0">
            <a:spAutoFit/>
          </a:bodyPr>
          <a:lstStyle/>
          <a:p>
            <a:endParaRPr dirty="0"/>
          </a:p>
        </p:txBody>
      </p:sp>
      <p:sp>
        <p:nvSpPr>
          <p:cNvPr id="11" name="object 11"/>
          <p:cNvSpPr/>
          <p:nvPr/>
        </p:nvSpPr>
        <p:spPr>
          <a:xfrm>
            <a:off x="304800" y="4756403"/>
            <a:ext cx="102107" cy="124967"/>
          </a:xfrm>
          <a:prstGeom prst="rect">
            <a:avLst/>
          </a:prstGeom>
          <a:blipFill>
            <a:blip r:embed="rId2" cstate="print"/>
            <a:stretch>
              <a:fillRect/>
            </a:stretch>
          </a:blipFill>
        </p:spPr>
        <p:txBody>
          <a:bodyPr wrap="square" lIns="0" tIns="0" rIns="0" bIns="0" rtlCol="0">
            <a:spAutoFit/>
          </a:bodyPr>
          <a:lstStyle/>
          <a:p>
            <a:endParaRPr dirty="0"/>
          </a:p>
        </p:txBody>
      </p:sp>
      <p:sp>
        <p:nvSpPr>
          <p:cNvPr id="12" name="object 12"/>
          <p:cNvSpPr txBox="1"/>
          <p:nvPr/>
        </p:nvSpPr>
        <p:spPr>
          <a:xfrm>
            <a:off x="523748" y="1130323"/>
            <a:ext cx="8435340" cy="4198585"/>
          </a:xfrm>
          <a:prstGeom prst="rect">
            <a:avLst/>
          </a:prstGeom>
        </p:spPr>
        <p:txBody>
          <a:bodyPr vert="horz" wrap="square" lIns="0" tIns="0" rIns="0" bIns="0" rtlCol="0">
            <a:spAutoFit/>
          </a:bodyPr>
          <a:lstStyle/>
          <a:p>
            <a:pPr marL="12700" marR="1771650">
              <a:lnSpc>
                <a:spcPts val="2880"/>
              </a:lnSpc>
            </a:pPr>
            <a:r>
              <a:rPr sz="1400" spc="-10" dirty="0">
                <a:latin typeface="Arial"/>
                <a:cs typeface="Arial"/>
              </a:rPr>
              <a:t>U</a:t>
            </a:r>
            <a:r>
              <a:rPr sz="1400" spc="-5" dirty="0">
                <a:latin typeface="Arial"/>
                <a:cs typeface="Arial"/>
              </a:rPr>
              <a:t>p</a:t>
            </a:r>
            <a:r>
              <a:rPr sz="1400" dirty="0">
                <a:latin typeface="Arial"/>
                <a:cs typeface="Arial"/>
              </a:rPr>
              <a:t>load</a:t>
            </a:r>
            <a:r>
              <a:rPr sz="1400" spc="-35" dirty="0">
                <a:latin typeface="Arial"/>
                <a:cs typeface="Arial"/>
              </a:rPr>
              <a:t> </a:t>
            </a:r>
            <a:r>
              <a:rPr sz="1400" spc="5" dirty="0">
                <a:latin typeface="Arial"/>
                <a:cs typeface="Arial"/>
              </a:rPr>
              <a:t>t</a:t>
            </a:r>
            <a:r>
              <a:rPr sz="1400" dirty="0">
                <a:latin typeface="Arial"/>
                <a:cs typeface="Arial"/>
              </a:rPr>
              <a:t>e</a:t>
            </a:r>
            <a:r>
              <a:rPr sz="1400" spc="5" dirty="0">
                <a:latin typeface="Arial"/>
                <a:cs typeface="Arial"/>
              </a:rPr>
              <a:t>s</a:t>
            </a:r>
            <a:r>
              <a:rPr sz="1400" dirty="0">
                <a:latin typeface="Arial"/>
                <a:cs typeface="Arial"/>
              </a:rPr>
              <a:t>t</a:t>
            </a:r>
            <a:r>
              <a:rPr sz="1400" spc="-25" dirty="0">
                <a:latin typeface="Arial"/>
                <a:cs typeface="Arial"/>
              </a:rPr>
              <a:t> </a:t>
            </a:r>
            <a:r>
              <a:rPr sz="1400" dirty="0">
                <a:latin typeface="Arial"/>
                <a:cs typeface="Arial"/>
              </a:rPr>
              <a:t>plan</a:t>
            </a:r>
            <a:r>
              <a:rPr sz="1400" spc="-20" dirty="0">
                <a:latin typeface="Arial"/>
                <a:cs typeface="Arial"/>
              </a:rPr>
              <a:t> </a:t>
            </a:r>
            <a:r>
              <a:rPr sz="1400" dirty="0">
                <a:latin typeface="Arial"/>
                <a:cs typeface="Arial"/>
              </a:rPr>
              <a:t>a</a:t>
            </a:r>
            <a:r>
              <a:rPr sz="1400" spc="-5" dirty="0">
                <a:latin typeface="Arial"/>
                <a:cs typeface="Arial"/>
              </a:rPr>
              <a:t>n</a:t>
            </a:r>
            <a:r>
              <a:rPr sz="1400" dirty="0">
                <a:latin typeface="Arial"/>
                <a:cs typeface="Arial"/>
              </a:rPr>
              <a:t>d</a:t>
            </a:r>
            <a:r>
              <a:rPr sz="1400" spc="-20" dirty="0">
                <a:latin typeface="Arial"/>
                <a:cs typeface="Arial"/>
              </a:rPr>
              <a:t> </a:t>
            </a:r>
            <a:r>
              <a:rPr sz="1400" spc="5" dirty="0">
                <a:latin typeface="Arial"/>
                <a:cs typeface="Arial"/>
              </a:rPr>
              <a:t>s</a:t>
            </a:r>
            <a:r>
              <a:rPr sz="1400" dirty="0">
                <a:latin typeface="Arial"/>
                <a:cs typeface="Arial"/>
              </a:rPr>
              <a:t>u</a:t>
            </a:r>
            <a:r>
              <a:rPr sz="1400" spc="-5" dirty="0">
                <a:latin typeface="Arial"/>
                <a:cs typeface="Arial"/>
              </a:rPr>
              <a:t>p</a:t>
            </a:r>
            <a:r>
              <a:rPr sz="1400" dirty="0">
                <a:latin typeface="Arial"/>
                <a:cs typeface="Arial"/>
              </a:rPr>
              <a:t>por</a:t>
            </a:r>
            <a:r>
              <a:rPr sz="1400" spc="5" dirty="0">
                <a:latin typeface="Arial"/>
                <a:cs typeface="Arial"/>
              </a:rPr>
              <a:t>t</a:t>
            </a:r>
            <a:r>
              <a:rPr sz="1400" dirty="0">
                <a:latin typeface="Arial"/>
                <a:cs typeface="Arial"/>
              </a:rPr>
              <a:t>ing</a:t>
            </a:r>
            <a:r>
              <a:rPr sz="1400" spc="-55" dirty="0">
                <a:latin typeface="Arial"/>
                <a:cs typeface="Arial"/>
              </a:rPr>
              <a:t> </a:t>
            </a:r>
            <a:r>
              <a:rPr sz="1400" dirty="0">
                <a:latin typeface="Arial"/>
                <a:cs typeface="Arial"/>
              </a:rPr>
              <a:t>do</a:t>
            </a:r>
            <a:r>
              <a:rPr sz="1400" spc="5" dirty="0">
                <a:latin typeface="Arial"/>
                <a:cs typeface="Arial"/>
              </a:rPr>
              <a:t>c</a:t>
            </a:r>
            <a:r>
              <a:rPr sz="1400" spc="-5" dirty="0">
                <a:latin typeface="Arial"/>
                <a:cs typeface="Arial"/>
              </a:rPr>
              <a:t>u</a:t>
            </a:r>
            <a:r>
              <a:rPr sz="1400" spc="-10" dirty="0">
                <a:latin typeface="Arial"/>
                <a:cs typeface="Arial"/>
              </a:rPr>
              <a:t>m</a:t>
            </a:r>
            <a:r>
              <a:rPr sz="1400" dirty="0">
                <a:latin typeface="Arial"/>
                <a:cs typeface="Arial"/>
              </a:rPr>
              <a:t>e</a:t>
            </a:r>
            <a:r>
              <a:rPr sz="1400" spc="-5" dirty="0">
                <a:latin typeface="Arial"/>
                <a:cs typeface="Arial"/>
              </a:rPr>
              <a:t>n</a:t>
            </a:r>
            <a:r>
              <a:rPr sz="1400" spc="5" dirty="0">
                <a:latin typeface="Arial"/>
                <a:cs typeface="Arial"/>
              </a:rPr>
              <a:t>t</a:t>
            </a:r>
            <a:r>
              <a:rPr sz="1400" spc="-5" dirty="0">
                <a:latin typeface="Arial"/>
                <a:cs typeface="Arial"/>
              </a:rPr>
              <a:t>a</a:t>
            </a:r>
            <a:r>
              <a:rPr sz="1400" spc="-10" dirty="0">
                <a:latin typeface="Arial"/>
                <a:cs typeface="Arial"/>
              </a:rPr>
              <a:t>t</a:t>
            </a:r>
            <a:r>
              <a:rPr sz="1400" dirty="0">
                <a:latin typeface="Arial"/>
                <a:cs typeface="Arial"/>
              </a:rPr>
              <a:t>i</a:t>
            </a:r>
            <a:r>
              <a:rPr sz="1400" spc="-5" dirty="0">
                <a:latin typeface="Arial"/>
                <a:cs typeface="Arial"/>
              </a:rPr>
              <a:t>o</a:t>
            </a:r>
            <a:r>
              <a:rPr sz="1400" dirty="0">
                <a:latin typeface="Arial"/>
                <a:cs typeface="Arial"/>
              </a:rPr>
              <a:t>n</a:t>
            </a:r>
            <a:r>
              <a:rPr sz="1400" spc="-55" dirty="0">
                <a:latin typeface="Arial"/>
                <a:cs typeface="Arial"/>
              </a:rPr>
              <a:t> </a:t>
            </a:r>
            <a:r>
              <a:rPr sz="1400" spc="5" dirty="0">
                <a:latin typeface="Arial"/>
                <a:cs typeface="Arial"/>
              </a:rPr>
              <a:t>t</a:t>
            </a:r>
            <a:r>
              <a:rPr sz="1400" dirty="0">
                <a:latin typeface="Arial"/>
                <a:cs typeface="Arial"/>
              </a:rPr>
              <a:t>o</a:t>
            </a:r>
            <a:r>
              <a:rPr sz="1400" spc="-20" dirty="0">
                <a:latin typeface="Arial"/>
                <a:cs typeface="Arial"/>
              </a:rPr>
              <a:t> </a:t>
            </a:r>
            <a:r>
              <a:rPr sz="1400" spc="-10" dirty="0">
                <a:latin typeface="Arial"/>
                <a:cs typeface="Arial"/>
              </a:rPr>
              <a:t>FT</a:t>
            </a:r>
            <a:r>
              <a:rPr sz="1400" dirty="0">
                <a:latin typeface="Arial"/>
                <a:cs typeface="Arial"/>
              </a:rPr>
              <a:t>P</a:t>
            </a:r>
            <a:r>
              <a:rPr sz="1400" spc="-30" dirty="0">
                <a:latin typeface="Arial"/>
                <a:cs typeface="Arial"/>
              </a:rPr>
              <a:t> </a:t>
            </a:r>
            <a:r>
              <a:rPr sz="1400" dirty="0">
                <a:latin typeface="Arial"/>
                <a:cs typeface="Arial"/>
              </a:rPr>
              <a:t>–</a:t>
            </a:r>
            <a:r>
              <a:rPr sz="1400" spc="-5" dirty="0">
                <a:latin typeface="Arial"/>
                <a:cs typeface="Arial"/>
              </a:rPr>
              <a:t> </a:t>
            </a:r>
            <a:r>
              <a:rPr sz="1400" dirty="0">
                <a:latin typeface="Arial"/>
                <a:cs typeface="Arial"/>
              </a:rPr>
              <a:t>do</a:t>
            </a:r>
            <a:r>
              <a:rPr sz="1400" spc="-20" dirty="0">
                <a:latin typeface="Arial"/>
                <a:cs typeface="Arial"/>
              </a:rPr>
              <a:t> </a:t>
            </a:r>
            <a:r>
              <a:rPr sz="1400" dirty="0">
                <a:latin typeface="Arial"/>
                <a:cs typeface="Arial"/>
              </a:rPr>
              <a:t>n</a:t>
            </a:r>
            <a:r>
              <a:rPr sz="1400" spc="-5" dirty="0">
                <a:latin typeface="Arial"/>
                <a:cs typeface="Arial"/>
              </a:rPr>
              <a:t>o</a:t>
            </a:r>
            <a:r>
              <a:rPr sz="1400" dirty="0">
                <a:latin typeface="Arial"/>
                <a:cs typeface="Arial"/>
              </a:rPr>
              <a:t>t</a:t>
            </a:r>
            <a:r>
              <a:rPr sz="1400" spc="-15" dirty="0">
                <a:latin typeface="Arial"/>
                <a:cs typeface="Arial"/>
              </a:rPr>
              <a:t> </a:t>
            </a:r>
            <a:r>
              <a:rPr sz="1400" spc="5" dirty="0">
                <a:latin typeface="Arial"/>
                <a:cs typeface="Arial"/>
              </a:rPr>
              <a:t>s</a:t>
            </a:r>
            <a:r>
              <a:rPr sz="1400" dirty="0">
                <a:latin typeface="Arial"/>
                <a:cs typeface="Arial"/>
              </a:rPr>
              <a:t>e</a:t>
            </a:r>
            <a:r>
              <a:rPr sz="1400" spc="-5" dirty="0">
                <a:latin typeface="Arial"/>
                <a:cs typeface="Arial"/>
              </a:rPr>
              <a:t>n</a:t>
            </a:r>
            <a:r>
              <a:rPr sz="1400" dirty="0">
                <a:latin typeface="Arial"/>
                <a:cs typeface="Arial"/>
              </a:rPr>
              <a:t>d</a:t>
            </a:r>
            <a:r>
              <a:rPr sz="1400" spc="-30" dirty="0">
                <a:latin typeface="Arial"/>
                <a:cs typeface="Arial"/>
              </a:rPr>
              <a:t> </a:t>
            </a:r>
            <a:r>
              <a:rPr sz="1400" spc="5" dirty="0">
                <a:latin typeface="Arial"/>
                <a:cs typeface="Arial"/>
              </a:rPr>
              <a:t>t</a:t>
            </a:r>
            <a:r>
              <a:rPr sz="1400" spc="-5" dirty="0">
                <a:latin typeface="Arial"/>
                <a:cs typeface="Arial"/>
              </a:rPr>
              <a:t>h</a:t>
            </a:r>
            <a:r>
              <a:rPr sz="1400" dirty="0">
                <a:latin typeface="Arial"/>
                <a:cs typeface="Arial"/>
              </a:rPr>
              <a:t>r</a:t>
            </a:r>
            <a:r>
              <a:rPr sz="1400" spc="-5" dirty="0">
                <a:latin typeface="Arial"/>
                <a:cs typeface="Arial"/>
              </a:rPr>
              <a:t>o</a:t>
            </a:r>
            <a:r>
              <a:rPr sz="1400" dirty="0">
                <a:latin typeface="Arial"/>
                <a:cs typeface="Arial"/>
              </a:rPr>
              <a:t>ugh</a:t>
            </a:r>
            <a:r>
              <a:rPr sz="1400" spc="-45" dirty="0">
                <a:latin typeface="Arial"/>
                <a:cs typeface="Arial"/>
              </a:rPr>
              <a:t> </a:t>
            </a:r>
            <a:r>
              <a:rPr sz="1400" dirty="0">
                <a:latin typeface="Arial"/>
                <a:cs typeface="Arial"/>
              </a:rPr>
              <a:t>e-</a:t>
            </a:r>
            <a:r>
              <a:rPr sz="1400" spc="-10" dirty="0">
                <a:latin typeface="Arial"/>
                <a:cs typeface="Arial"/>
              </a:rPr>
              <a:t>m</a:t>
            </a:r>
            <a:r>
              <a:rPr sz="1400" dirty="0">
                <a:latin typeface="Arial"/>
                <a:cs typeface="Arial"/>
              </a:rPr>
              <a:t>ail</a:t>
            </a:r>
            <a:r>
              <a:rPr sz="1400" dirty="0" smtClean="0">
                <a:latin typeface="Arial"/>
                <a:cs typeface="Arial"/>
              </a:rPr>
              <a:t>.</a:t>
            </a:r>
            <a:endParaRPr lang="en-US" sz="1400" dirty="0" smtClean="0">
              <a:latin typeface="Arial"/>
              <a:cs typeface="Arial"/>
            </a:endParaRPr>
          </a:p>
          <a:p>
            <a:pPr marL="12700" marR="1771650">
              <a:lnSpc>
                <a:spcPts val="2880"/>
              </a:lnSpc>
            </a:pPr>
            <a:r>
              <a:rPr lang="en-US" sz="1200" dirty="0" smtClean="0">
                <a:latin typeface="Arial"/>
                <a:cs typeface="Arial"/>
              </a:rPr>
              <a:t>Label the test plan as “CFAT_PN_Rev_Date” and upload to the CFAT folder on the FTP site </a:t>
            </a:r>
            <a:endParaRPr lang="en-US" sz="1200" dirty="0">
              <a:latin typeface="Arial"/>
              <a:cs typeface="Arial"/>
            </a:endParaRPr>
          </a:p>
          <a:p>
            <a:pPr marL="12700" marR="1771650">
              <a:lnSpc>
                <a:spcPts val="2880"/>
              </a:lnSpc>
            </a:pPr>
            <a:r>
              <a:rPr sz="1400" dirty="0" smtClean="0">
                <a:latin typeface="Arial"/>
                <a:cs typeface="Arial"/>
              </a:rPr>
              <a:t> </a:t>
            </a:r>
            <a:r>
              <a:rPr sz="1400" dirty="0">
                <a:latin typeface="Arial"/>
                <a:cs typeface="Arial"/>
              </a:rPr>
              <a:t>S</a:t>
            </a:r>
            <a:r>
              <a:rPr sz="1400" spc="-5" dirty="0">
                <a:latin typeface="Arial"/>
                <a:cs typeface="Arial"/>
              </a:rPr>
              <a:t>e</a:t>
            </a:r>
            <a:r>
              <a:rPr sz="1400" dirty="0">
                <a:latin typeface="Arial"/>
                <a:cs typeface="Arial"/>
              </a:rPr>
              <a:t>nd</a:t>
            </a:r>
            <a:r>
              <a:rPr sz="1400" spc="-30" dirty="0">
                <a:latin typeface="Arial"/>
                <a:cs typeface="Arial"/>
              </a:rPr>
              <a:t> </a:t>
            </a:r>
            <a:r>
              <a:rPr sz="1400" spc="-5" dirty="0">
                <a:latin typeface="Arial"/>
                <a:cs typeface="Arial"/>
              </a:rPr>
              <a:t>a</a:t>
            </a:r>
            <a:r>
              <a:rPr sz="1400" dirty="0">
                <a:latin typeface="Arial"/>
                <a:cs typeface="Arial"/>
              </a:rPr>
              <a:t>n</a:t>
            </a:r>
            <a:r>
              <a:rPr sz="1400" spc="-10" dirty="0">
                <a:latin typeface="Arial"/>
                <a:cs typeface="Arial"/>
              </a:rPr>
              <a:t> </a:t>
            </a:r>
            <a:r>
              <a:rPr sz="1400" dirty="0">
                <a:latin typeface="Arial"/>
                <a:cs typeface="Arial"/>
              </a:rPr>
              <a:t>e</a:t>
            </a:r>
            <a:r>
              <a:rPr sz="1400" spc="-10" dirty="0">
                <a:latin typeface="Arial"/>
                <a:cs typeface="Arial"/>
              </a:rPr>
              <a:t>m</a:t>
            </a:r>
            <a:r>
              <a:rPr sz="1400" dirty="0">
                <a:latin typeface="Arial"/>
                <a:cs typeface="Arial"/>
              </a:rPr>
              <a:t>ail</a:t>
            </a:r>
            <a:r>
              <a:rPr sz="1400" spc="-20" dirty="0">
                <a:latin typeface="Arial"/>
                <a:cs typeface="Arial"/>
              </a:rPr>
              <a:t> </a:t>
            </a:r>
            <a:r>
              <a:rPr sz="1400" spc="5" dirty="0">
                <a:latin typeface="Arial"/>
                <a:cs typeface="Arial"/>
              </a:rPr>
              <a:t>t</a:t>
            </a:r>
            <a:r>
              <a:rPr sz="1400" dirty="0">
                <a:latin typeface="Arial"/>
                <a:cs typeface="Arial"/>
              </a:rPr>
              <a:t>o</a:t>
            </a:r>
            <a:r>
              <a:rPr sz="1400" spc="-20" dirty="0">
                <a:latin typeface="Arial"/>
                <a:cs typeface="Arial"/>
              </a:rPr>
              <a:t> </a:t>
            </a:r>
            <a:r>
              <a:rPr lang="en-US" sz="1400" spc="5" dirty="0" smtClean="0">
                <a:latin typeface="Arial"/>
                <a:cs typeface="Arial"/>
              </a:rPr>
              <a:t>your AQE and </a:t>
            </a:r>
            <a:r>
              <a:rPr sz="1400" spc="-10" dirty="0" smtClean="0">
                <a:latin typeface="Arial"/>
                <a:cs typeface="Arial"/>
              </a:rPr>
              <a:t>C</a:t>
            </a:r>
            <a:r>
              <a:rPr sz="1400" spc="-80" dirty="0" smtClean="0">
                <a:latin typeface="Arial"/>
                <a:cs typeface="Arial"/>
              </a:rPr>
              <a:t>F</a:t>
            </a:r>
            <a:r>
              <a:rPr sz="1400" spc="-110" dirty="0" smtClean="0">
                <a:latin typeface="Arial"/>
                <a:cs typeface="Arial"/>
              </a:rPr>
              <a:t>A</a:t>
            </a:r>
            <a:r>
              <a:rPr sz="1400" dirty="0" smtClean="0">
                <a:latin typeface="Arial"/>
                <a:cs typeface="Arial"/>
              </a:rPr>
              <a:t>T</a:t>
            </a:r>
            <a:r>
              <a:rPr sz="1400" spc="-35" dirty="0" smtClean="0">
                <a:latin typeface="Arial"/>
                <a:cs typeface="Arial"/>
              </a:rPr>
              <a:t> </a:t>
            </a:r>
            <a:r>
              <a:rPr lang="en-US" sz="1400" spc="5" dirty="0" smtClean="0">
                <a:latin typeface="Arial"/>
                <a:cs typeface="Arial"/>
              </a:rPr>
              <a:t>coordinator</a:t>
            </a:r>
            <a:r>
              <a:rPr sz="1400" spc="-25" dirty="0" smtClean="0">
                <a:latin typeface="Arial"/>
                <a:cs typeface="Arial"/>
              </a:rPr>
              <a:t> </a:t>
            </a:r>
            <a:r>
              <a:rPr sz="1400" spc="5" dirty="0">
                <a:latin typeface="Arial"/>
                <a:cs typeface="Arial"/>
              </a:rPr>
              <a:t>t</a:t>
            </a:r>
            <a:r>
              <a:rPr sz="1400" dirty="0">
                <a:latin typeface="Arial"/>
                <a:cs typeface="Arial"/>
              </a:rPr>
              <a:t>o</a:t>
            </a:r>
            <a:r>
              <a:rPr sz="1400" spc="-20" dirty="0">
                <a:latin typeface="Arial"/>
                <a:cs typeface="Arial"/>
              </a:rPr>
              <a:t> </a:t>
            </a:r>
            <a:r>
              <a:rPr sz="1400" spc="-5" dirty="0">
                <a:latin typeface="Arial"/>
                <a:cs typeface="Arial"/>
              </a:rPr>
              <a:t>d</a:t>
            </a:r>
            <a:r>
              <a:rPr sz="1400" dirty="0">
                <a:latin typeface="Arial"/>
                <a:cs typeface="Arial"/>
              </a:rPr>
              <a:t>o</a:t>
            </a:r>
            <a:r>
              <a:rPr sz="1400" spc="-20" dirty="0">
                <a:latin typeface="Arial"/>
                <a:cs typeface="Arial"/>
              </a:rPr>
              <a:t>w</a:t>
            </a:r>
            <a:r>
              <a:rPr sz="1400" dirty="0">
                <a:latin typeface="Arial"/>
                <a:cs typeface="Arial"/>
              </a:rPr>
              <a:t>nl</a:t>
            </a:r>
            <a:r>
              <a:rPr sz="1400" spc="-5" dirty="0">
                <a:latin typeface="Arial"/>
                <a:cs typeface="Arial"/>
              </a:rPr>
              <a:t>o</a:t>
            </a:r>
            <a:r>
              <a:rPr sz="1400" dirty="0">
                <a:latin typeface="Arial"/>
                <a:cs typeface="Arial"/>
              </a:rPr>
              <a:t>ad</a:t>
            </a:r>
            <a:r>
              <a:rPr sz="1400" spc="-20" dirty="0">
                <a:latin typeface="Arial"/>
                <a:cs typeface="Arial"/>
              </a:rPr>
              <a:t> </a:t>
            </a:r>
            <a:r>
              <a:rPr sz="1400" dirty="0">
                <a:latin typeface="Arial"/>
                <a:cs typeface="Arial"/>
              </a:rPr>
              <a:t>and</a:t>
            </a:r>
            <a:r>
              <a:rPr sz="1400" spc="-20" dirty="0">
                <a:latin typeface="Arial"/>
                <a:cs typeface="Arial"/>
              </a:rPr>
              <a:t> </a:t>
            </a:r>
            <a:r>
              <a:rPr sz="1400" dirty="0">
                <a:latin typeface="Arial"/>
                <a:cs typeface="Arial"/>
              </a:rPr>
              <a:t>re</a:t>
            </a:r>
            <a:r>
              <a:rPr sz="1400" spc="-20" dirty="0">
                <a:latin typeface="Arial"/>
                <a:cs typeface="Arial"/>
              </a:rPr>
              <a:t>v</a:t>
            </a:r>
            <a:r>
              <a:rPr sz="1400" dirty="0">
                <a:latin typeface="Arial"/>
                <a:cs typeface="Arial"/>
              </a:rPr>
              <a:t>iew</a:t>
            </a:r>
          </a:p>
          <a:p>
            <a:pPr marL="12700" marR="984885">
              <a:lnSpc>
                <a:spcPts val="2880"/>
              </a:lnSpc>
            </a:pPr>
            <a:r>
              <a:rPr sz="1400" dirty="0">
                <a:latin typeface="Arial"/>
                <a:cs typeface="Arial"/>
              </a:rPr>
              <a:t>Pro</a:t>
            </a:r>
            <a:r>
              <a:rPr sz="1400" spc="-20" dirty="0">
                <a:latin typeface="Arial"/>
                <a:cs typeface="Arial"/>
              </a:rPr>
              <a:t>v</a:t>
            </a:r>
            <a:r>
              <a:rPr sz="1400" dirty="0">
                <a:latin typeface="Arial"/>
                <a:cs typeface="Arial"/>
              </a:rPr>
              <a:t>ide</a:t>
            </a:r>
            <a:r>
              <a:rPr sz="1400" spc="-20" dirty="0">
                <a:latin typeface="Arial"/>
                <a:cs typeface="Arial"/>
              </a:rPr>
              <a:t> </a:t>
            </a:r>
            <a:r>
              <a:rPr sz="1400" spc="-5" dirty="0">
                <a:latin typeface="Arial"/>
                <a:cs typeface="Arial"/>
              </a:rPr>
              <a:t>a</a:t>
            </a:r>
            <a:r>
              <a:rPr sz="1400" dirty="0">
                <a:latin typeface="Arial"/>
                <a:cs typeface="Arial"/>
              </a:rPr>
              <a:t>t</a:t>
            </a:r>
            <a:r>
              <a:rPr sz="1400" spc="-15" dirty="0">
                <a:latin typeface="Arial"/>
                <a:cs typeface="Arial"/>
              </a:rPr>
              <a:t> </a:t>
            </a:r>
            <a:r>
              <a:rPr sz="1400" dirty="0">
                <a:latin typeface="Arial"/>
                <a:cs typeface="Arial"/>
              </a:rPr>
              <a:t>le</a:t>
            </a:r>
            <a:r>
              <a:rPr sz="1400" spc="-5" dirty="0">
                <a:latin typeface="Arial"/>
                <a:cs typeface="Arial"/>
              </a:rPr>
              <a:t>a</a:t>
            </a:r>
            <a:r>
              <a:rPr sz="1400" spc="5" dirty="0">
                <a:latin typeface="Arial"/>
                <a:cs typeface="Arial"/>
              </a:rPr>
              <a:t>s</a:t>
            </a:r>
            <a:r>
              <a:rPr sz="1400" dirty="0">
                <a:latin typeface="Arial"/>
                <a:cs typeface="Arial"/>
              </a:rPr>
              <a:t>t</a:t>
            </a:r>
            <a:r>
              <a:rPr sz="1400" spc="-25" dirty="0">
                <a:latin typeface="Arial"/>
                <a:cs typeface="Arial"/>
              </a:rPr>
              <a:t> </a:t>
            </a:r>
            <a:r>
              <a:rPr sz="1400" dirty="0">
                <a:latin typeface="Arial"/>
                <a:cs typeface="Arial"/>
              </a:rPr>
              <a:t>30</a:t>
            </a:r>
            <a:r>
              <a:rPr sz="1400" spc="-10" dirty="0">
                <a:latin typeface="Arial"/>
                <a:cs typeface="Arial"/>
              </a:rPr>
              <a:t> </a:t>
            </a:r>
            <a:r>
              <a:rPr sz="1400" dirty="0">
                <a:latin typeface="Arial"/>
                <a:cs typeface="Arial"/>
              </a:rPr>
              <a:t>da</a:t>
            </a:r>
            <a:r>
              <a:rPr sz="1400" spc="-20" dirty="0">
                <a:latin typeface="Arial"/>
                <a:cs typeface="Arial"/>
              </a:rPr>
              <a:t>y</a:t>
            </a:r>
            <a:r>
              <a:rPr sz="1400" dirty="0">
                <a:latin typeface="Arial"/>
                <a:cs typeface="Arial"/>
              </a:rPr>
              <a:t>s </a:t>
            </a:r>
            <a:r>
              <a:rPr sz="1400" spc="5" dirty="0">
                <a:latin typeface="Arial"/>
                <a:cs typeface="Arial"/>
              </a:rPr>
              <a:t>f</a:t>
            </a:r>
            <a:r>
              <a:rPr sz="1400" dirty="0">
                <a:latin typeface="Arial"/>
                <a:cs typeface="Arial"/>
              </a:rPr>
              <a:t>r</a:t>
            </a:r>
            <a:r>
              <a:rPr sz="1400" spc="-5" dirty="0">
                <a:latin typeface="Arial"/>
                <a:cs typeface="Arial"/>
              </a:rPr>
              <a:t>o</a:t>
            </a:r>
            <a:r>
              <a:rPr sz="1400" dirty="0">
                <a:latin typeface="Arial"/>
                <a:cs typeface="Arial"/>
              </a:rPr>
              <a:t>m</a:t>
            </a:r>
            <a:r>
              <a:rPr sz="1400" spc="-25" dirty="0">
                <a:latin typeface="Arial"/>
                <a:cs typeface="Arial"/>
              </a:rPr>
              <a:t> </a:t>
            </a:r>
            <a:r>
              <a:rPr sz="1400" spc="-20" dirty="0">
                <a:latin typeface="Arial"/>
                <a:cs typeface="Arial"/>
              </a:rPr>
              <a:t>y</a:t>
            </a:r>
            <a:r>
              <a:rPr sz="1400" spc="-5" dirty="0">
                <a:latin typeface="Arial"/>
                <a:cs typeface="Arial"/>
              </a:rPr>
              <a:t>o</a:t>
            </a:r>
            <a:r>
              <a:rPr sz="1400" dirty="0">
                <a:latin typeface="Arial"/>
                <a:cs typeface="Arial"/>
              </a:rPr>
              <a:t>ur</a:t>
            </a:r>
            <a:r>
              <a:rPr sz="1400" spc="-10" dirty="0">
                <a:latin typeface="Arial"/>
                <a:cs typeface="Arial"/>
              </a:rPr>
              <a:t> </a:t>
            </a:r>
            <a:r>
              <a:rPr sz="1400" spc="5" dirty="0">
                <a:latin typeface="Arial"/>
                <a:cs typeface="Arial"/>
              </a:rPr>
              <a:t>f</a:t>
            </a:r>
            <a:r>
              <a:rPr sz="1400" dirty="0">
                <a:latin typeface="Arial"/>
                <a:cs typeface="Arial"/>
              </a:rPr>
              <a:t>ir</a:t>
            </a:r>
            <a:r>
              <a:rPr sz="1400" spc="5" dirty="0">
                <a:latin typeface="Arial"/>
                <a:cs typeface="Arial"/>
              </a:rPr>
              <a:t>s</a:t>
            </a:r>
            <a:r>
              <a:rPr sz="1400" dirty="0">
                <a:latin typeface="Arial"/>
                <a:cs typeface="Arial"/>
              </a:rPr>
              <a:t>t</a:t>
            </a:r>
            <a:r>
              <a:rPr sz="1400" spc="-25" dirty="0">
                <a:latin typeface="Arial"/>
                <a:cs typeface="Arial"/>
              </a:rPr>
              <a:t> </a:t>
            </a:r>
            <a:r>
              <a:rPr sz="1400" dirty="0">
                <a:latin typeface="Arial"/>
                <a:cs typeface="Arial"/>
              </a:rPr>
              <a:t>dra</a:t>
            </a:r>
            <a:r>
              <a:rPr sz="1400" spc="5" dirty="0">
                <a:latin typeface="Arial"/>
                <a:cs typeface="Arial"/>
              </a:rPr>
              <a:t>f</a:t>
            </a:r>
            <a:r>
              <a:rPr sz="1400" dirty="0">
                <a:latin typeface="Arial"/>
                <a:cs typeface="Arial"/>
              </a:rPr>
              <a:t>t</a:t>
            </a:r>
            <a:r>
              <a:rPr sz="1400" spc="-40" dirty="0">
                <a:latin typeface="Arial"/>
                <a:cs typeface="Arial"/>
              </a:rPr>
              <a:t> </a:t>
            </a:r>
            <a:r>
              <a:rPr sz="1400" spc="5" dirty="0">
                <a:latin typeface="Arial"/>
                <a:cs typeface="Arial"/>
              </a:rPr>
              <a:t>s</a:t>
            </a:r>
            <a:r>
              <a:rPr sz="1400" spc="-5" dirty="0">
                <a:latin typeface="Arial"/>
                <a:cs typeface="Arial"/>
              </a:rPr>
              <a:t>u</a:t>
            </a:r>
            <a:r>
              <a:rPr sz="1400" dirty="0">
                <a:latin typeface="Arial"/>
                <a:cs typeface="Arial"/>
              </a:rPr>
              <a:t>b</a:t>
            </a:r>
            <a:r>
              <a:rPr sz="1400" spc="-10" dirty="0">
                <a:latin typeface="Arial"/>
                <a:cs typeface="Arial"/>
              </a:rPr>
              <a:t>m</a:t>
            </a:r>
            <a:r>
              <a:rPr sz="1400" dirty="0">
                <a:latin typeface="Arial"/>
                <a:cs typeface="Arial"/>
              </a:rPr>
              <a:t>i</a:t>
            </a:r>
            <a:r>
              <a:rPr sz="1400" spc="5" dirty="0">
                <a:latin typeface="Arial"/>
                <a:cs typeface="Arial"/>
              </a:rPr>
              <a:t>ss</a:t>
            </a:r>
            <a:r>
              <a:rPr sz="1400" dirty="0">
                <a:latin typeface="Arial"/>
                <a:cs typeface="Arial"/>
              </a:rPr>
              <a:t>i</a:t>
            </a:r>
            <a:r>
              <a:rPr sz="1400" spc="-5" dirty="0">
                <a:latin typeface="Arial"/>
                <a:cs typeface="Arial"/>
              </a:rPr>
              <a:t>o</a:t>
            </a:r>
            <a:r>
              <a:rPr sz="1400" dirty="0">
                <a:latin typeface="Arial"/>
                <a:cs typeface="Arial"/>
              </a:rPr>
              <a:t>n</a:t>
            </a:r>
            <a:r>
              <a:rPr sz="1400" spc="-45" dirty="0">
                <a:latin typeface="Arial"/>
                <a:cs typeface="Arial"/>
              </a:rPr>
              <a:t> </a:t>
            </a:r>
            <a:r>
              <a:rPr sz="1400" spc="5" dirty="0">
                <a:latin typeface="Arial"/>
                <a:cs typeface="Arial"/>
              </a:rPr>
              <a:t>t</a:t>
            </a:r>
            <a:r>
              <a:rPr sz="1400" dirty="0">
                <a:latin typeface="Arial"/>
                <a:cs typeface="Arial"/>
              </a:rPr>
              <a:t>o</a:t>
            </a:r>
            <a:r>
              <a:rPr sz="1400" spc="-20" dirty="0">
                <a:latin typeface="Arial"/>
                <a:cs typeface="Arial"/>
              </a:rPr>
              <a:t> </a:t>
            </a:r>
            <a:r>
              <a:rPr sz="1400" spc="5" dirty="0">
                <a:latin typeface="Arial"/>
                <a:cs typeface="Arial"/>
              </a:rPr>
              <a:t>st</a:t>
            </a:r>
            <a:r>
              <a:rPr sz="1400" dirty="0">
                <a:latin typeface="Arial"/>
                <a:cs typeface="Arial"/>
              </a:rPr>
              <a:t>art</a:t>
            </a:r>
            <a:r>
              <a:rPr sz="1400" spc="-40" dirty="0">
                <a:latin typeface="Arial"/>
                <a:cs typeface="Arial"/>
              </a:rPr>
              <a:t> </a:t>
            </a:r>
            <a:r>
              <a:rPr sz="1400" spc="-5" dirty="0">
                <a:latin typeface="Arial"/>
                <a:cs typeface="Arial"/>
              </a:rPr>
              <a:t>o</a:t>
            </a:r>
            <a:r>
              <a:rPr sz="1400" dirty="0">
                <a:latin typeface="Arial"/>
                <a:cs typeface="Arial"/>
              </a:rPr>
              <a:t>f</a:t>
            </a:r>
            <a:r>
              <a:rPr sz="1400" spc="-5" dirty="0">
                <a:latin typeface="Arial"/>
                <a:cs typeface="Arial"/>
              </a:rPr>
              <a:t> </a:t>
            </a:r>
            <a:r>
              <a:rPr sz="1400" spc="5" dirty="0">
                <a:latin typeface="Arial"/>
                <a:cs typeface="Arial"/>
              </a:rPr>
              <a:t>t</a:t>
            </a:r>
            <a:r>
              <a:rPr sz="1400" spc="-5" dirty="0">
                <a:latin typeface="Arial"/>
                <a:cs typeface="Arial"/>
              </a:rPr>
              <a:t>e</a:t>
            </a:r>
            <a:r>
              <a:rPr sz="1400" spc="5" dirty="0">
                <a:latin typeface="Arial"/>
                <a:cs typeface="Arial"/>
              </a:rPr>
              <a:t>st</a:t>
            </a:r>
            <a:r>
              <a:rPr sz="1400" dirty="0">
                <a:latin typeface="Arial"/>
                <a:cs typeface="Arial"/>
              </a:rPr>
              <a:t>ing</a:t>
            </a:r>
            <a:r>
              <a:rPr sz="1400" spc="-45" dirty="0">
                <a:latin typeface="Arial"/>
                <a:cs typeface="Arial"/>
              </a:rPr>
              <a:t> </a:t>
            </a:r>
            <a:r>
              <a:rPr sz="1400" dirty="0">
                <a:latin typeface="Arial"/>
                <a:cs typeface="Arial"/>
              </a:rPr>
              <a:t>(or</a:t>
            </a:r>
            <a:r>
              <a:rPr sz="1400" spc="-30" dirty="0">
                <a:latin typeface="Arial"/>
                <a:cs typeface="Arial"/>
              </a:rPr>
              <a:t> </a:t>
            </a:r>
            <a:r>
              <a:rPr sz="1400" spc="-5" dirty="0">
                <a:latin typeface="Arial"/>
                <a:cs typeface="Arial"/>
              </a:rPr>
              <a:t>d</a:t>
            </a:r>
            <a:r>
              <a:rPr sz="1400" dirty="0">
                <a:latin typeface="Arial"/>
                <a:cs typeface="Arial"/>
              </a:rPr>
              <a:t>o</a:t>
            </a:r>
            <a:r>
              <a:rPr sz="1400" spc="5" dirty="0">
                <a:latin typeface="Arial"/>
                <a:cs typeface="Arial"/>
              </a:rPr>
              <a:t>c</a:t>
            </a:r>
            <a:r>
              <a:rPr sz="1400" spc="-5" dirty="0">
                <a:latin typeface="Arial"/>
                <a:cs typeface="Arial"/>
              </a:rPr>
              <a:t>u</a:t>
            </a:r>
            <a:r>
              <a:rPr sz="1400" spc="-10" dirty="0">
                <a:latin typeface="Arial"/>
                <a:cs typeface="Arial"/>
              </a:rPr>
              <a:t>m</a:t>
            </a:r>
            <a:r>
              <a:rPr sz="1400" dirty="0">
                <a:latin typeface="Arial"/>
                <a:cs typeface="Arial"/>
              </a:rPr>
              <a:t>e</a:t>
            </a:r>
            <a:r>
              <a:rPr sz="1400" spc="-5" dirty="0">
                <a:latin typeface="Arial"/>
                <a:cs typeface="Arial"/>
              </a:rPr>
              <a:t>n</a:t>
            </a:r>
            <a:r>
              <a:rPr sz="1400" dirty="0">
                <a:latin typeface="Arial"/>
                <a:cs typeface="Arial"/>
              </a:rPr>
              <a:t>t</a:t>
            </a:r>
            <a:r>
              <a:rPr sz="1400" spc="-40" dirty="0">
                <a:latin typeface="Arial"/>
                <a:cs typeface="Arial"/>
              </a:rPr>
              <a:t> </a:t>
            </a:r>
            <a:r>
              <a:rPr sz="1400" dirty="0">
                <a:latin typeface="Arial"/>
                <a:cs typeface="Arial"/>
              </a:rPr>
              <a:t>re</a:t>
            </a:r>
            <a:r>
              <a:rPr sz="1400" spc="-20" dirty="0">
                <a:latin typeface="Arial"/>
                <a:cs typeface="Arial"/>
              </a:rPr>
              <a:t>v</a:t>
            </a:r>
            <a:r>
              <a:rPr sz="1400" dirty="0">
                <a:latin typeface="Arial"/>
                <a:cs typeface="Arial"/>
              </a:rPr>
              <a:t>i</a:t>
            </a:r>
            <a:r>
              <a:rPr sz="1400" spc="-5" dirty="0">
                <a:latin typeface="Arial"/>
                <a:cs typeface="Arial"/>
              </a:rPr>
              <a:t>e</a:t>
            </a:r>
            <a:r>
              <a:rPr sz="1400" spc="-20" dirty="0">
                <a:latin typeface="Arial"/>
                <a:cs typeface="Arial"/>
              </a:rPr>
              <a:t>w</a:t>
            </a:r>
            <a:r>
              <a:rPr sz="1400" dirty="0">
                <a:latin typeface="Arial"/>
                <a:cs typeface="Arial"/>
              </a:rPr>
              <a:t>) </a:t>
            </a:r>
            <a:r>
              <a:rPr sz="1400" spc="-10" dirty="0">
                <a:latin typeface="Arial"/>
                <a:cs typeface="Arial"/>
              </a:rPr>
              <a:t>M</a:t>
            </a:r>
            <a:r>
              <a:rPr sz="1400" spc="-5" dirty="0">
                <a:latin typeface="Arial"/>
                <a:cs typeface="Arial"/>
              </a:rPr>
              <a:t>a</a:t>
            </a:r>
            <a:r>
              <a:rPr sz="1400" spc="5" dirty="0">
                <a:latin typeface="Arial"/>
                <a:cs typeface="Arial"/>
              </a:rPr>
              <a:t>k</a:t>
            </a:r>
            <a:r>
              <a:rPr sz="1400" dirty="0">
                <a:latin typeface="Arial"/>
                <a:cs typeface="Arial"/>
              </a:rPr>
              <a:t>e</a:t>
            </a:r>
            <a:r>
              <a:rPr sz="1400" spc="-30" dirty="0">
                <a:latin typeface="Arial"/>
                <a:cs typeface="Arial"/>
              </a:rPr>
              <a:t> </a:t>
            </a:r>
            <a:r>
              <a:rPr sz="1400" spc="5" dirty="0">
                <a:latin typeface="Arial"/>
                <a:cs typeface="Arial"/>
              </a:rPr>
              <a:t>s</a:t>
            </a:r>
            <a:r>
              <a:rPr sz="1400" spc="-5" dirty="0">
                <a:latin typeface="Arial"/>
                <a:cs typeface="Arial"/>
              </a:rPr>
              <a:t>u</a:t>
            </a:r>
            <a:r>
              <a:rPr sz="1400" dirty="0">
                <a:latin typeface="Arial"/>
                <a:cs typeface="Arial"/>
              </a:rPr>
              <a:t>re</a:t>
            </a:r>
            <a:r>
              <a:rPr sz="1400" spc="-35" dirty="0">
                <a:latin typeface="Arial"/>
                <a:cs typeface="Arial"/>
              </a:rPr>
              <a:t> </a:t>
            </a:r>
            <a:r>
              <a:rPr sz="1400" spc="5" dirty="0">
                <a:latin typeface="Arial"/>
                <a:cs typeface="Arial"/>
              </a:rPr>
              <a:t>t</a:t>
            </a:r>
            <a:r>
              <a:rPr sz="1400" dirty="0">
                <a:latin typeface="Arial"/>
                <a:cs typeface="Arial"/>
              </a:rPr>
              <a:t>o</a:t>
            </a:r>
            <a:r>
              <a:rPr sz="1400" spc="-20" dirty="0">
                <a:latin typeface="Arial"/>
                <a:cs typeface="Arial"/>
              </a:rPr>
              <a:t> </a:t>
            </a:r>
            <a:r>
              <a:rPr sz="1400" dirty="0">
                <a:latin typeface="Arial"/>
                <a:cs typeface="Arial"/>
              </a:rPr>
              <a:t>u</a:t>
            </a:r>
            <a:r>
              <a:rPr sz="1400" spc="5" dirty="0">
                <a:latin typeface="Arial"/>
                <a:cs typeface="Arial"/>
              </a:rPr>
              <a:t>s</a:t>
            </a:r>
            <a:r>
              <a:rPr sz="1400" dirty="0">
                <a:latin typeface="Arial"/>
                <a:cs typeface="Arial"/>
              </a:rPr>
              <a:t>e</a:t>
            </a:r>
            <a:r>
              <a:rPr sz="1400" spc="-20" dirty="0">
                <a:latin typeface="Arial"/>
                <a:cs typeface="Arial"/>
              </a:rPr>
              <a:t> </a:t>
            </a:r>
            <a:r>
              <a:rPr sz="1400" spc="5" dirty="0">
                <a:latin typeface="Arial"/>
                <a:cs typeface="Arial"/>
              </a:rPr>
              <a:t>t</a:t>
            </a:r>
            <a:r>
              <a:rPr sz="1400" dirty="0">
                <a:latin typeface="Arial"/>
                <a:cs typeface="Arial"/>
              </a:rPr>
              <a:t>he</a:t>
            </a:r>
            <a:r>
              <a:rPr sz="1400" spc="-20" dirty="0">
                <a:latin typeface="Arial"/>
                <a:cs typeface="Arial"/>
              </a:rPr>
              <a:t> </a:t>
            </a:r>
            <a:r>
              <a:rPr sz="1400" spc="-10" dirty="0">
                <a:latin typeface="Arial"/>
                <a:cs typeface="Arial"/>
              </a:rPr>
              <a:t>m</a:t>
            </a:r>
            <a:r>
              <a:rPr sz="1400" dirty="0">
                <a:latin typeface="Arial"/>
                <a:cs typeface="Arial"/>
              </a:rPr>
              <a:t>o</a:t>
            </a:r>
            <a:r>
              <a:rPr sz="1400" spc="5" dirty="0">
                <a:latin typeface="Arial"/>
                <a:cs typeface="Arial"/>
              </a:rPr>
              <a:t>s</a:t>
            </a:r>
            <a:r>
              <a:rPr sz="1400" dirty="0">
                <a:latin typeface="Arial"/>
                <a:cs typeface="Arial"/>
              </a:rPr>
              <a:t>t</a:t>
            </a:r>
            <a:r>
              <a:rPr sz="1400" spc="-25" dirty="0">
                <a:latin typeface="Arial"/>
                <a:cs typeface="Arial"/>
              </a:rPr>
              <a:t> </a:t>
            </a:r>
            <a:r>
              <a:rPr sz="1400" spc="5" dirty="0">
                <a:latin typeface="Arial"/>
                <a:cs typeface="Arial"/>
              </a:rPr>
              <a:t>c</a:t>
            </a:r>
            <a:r>
              <a:rPr sz="1400" dirty="0">
                <a:latin typeface="Arial"/>
                <a:cs typeface="Arial"/>
              </a:rPr>
              <a:t>urrent</a:t>
            </a:r>
            <a:r>
              <a:rPr sz="1400" spc="-40" dirty="0">
                <a:latin typeface="Arial"/>
                <a:cs typeface="Arial"/>
              </a:rPr>
              <a:t> </a:t>
            </a:r>
            <a:r>
              <a:rPr sz="1400" dirty="0">
                <a:latin typeface="Arial"/>
                <a:cs typeface="Arial"/>
              </a:rPr>
              <a:t>re</a:t>
            </a:r>
            <a:r>
              <a:rPr sz="1400" spc="-20" dirty="0">
                <a:latin typeface="Arial"/>
                <a:cs typeface="Arial"/>
              </a:rPr>
              <a:t>v</a:t>
            </a:r>
            <a:r>
              <a:rPr sz="1400" dirty="0">
                <a:latin typeface="Arial"/>
                <a:cs typeface="Arial"/>
              </a:rPr>
              <a:t>i</a:t>
            </a:r>
            <a:r>
              <a:rPr sz="1400" spc="5" dirty="0">
                <a:latin typeface="Arial"/>
                <a:cs typeface="Arial"/>
              </a:rPr>
              <a:t>s</a:t>
            </a:r>
            <a:r>
              <a:rPr sz="1400" dirty="0">
                <a:latin typeface="Arial"/>
                <a:cs typeface="Arial"/>
              </a:rPr>
              <a:t>ion</a:t>
            </a:r>
            <a:r>
              <a:rPr sz="1400" spc="-20" dirty="0">
                <a:latin typeface="Arial"/>
                <a:cs typeface="Arial"/>
              </a:rPr>
              <a:t> </a:t>
            </a:r>
            <a:r>
              <a:rPr sz="1400" dirty="0">
                <a:latin typeface="Arial"/>
                <a:cs typeface="Arial"/>
              </a:rPr>
              <a:t>of</a:t>
            </a:r>
            <a:r>
              <a:rPr sz="1400" spc="-15" dirty="0">
                <a:latin typeface="Arial"/>
                <a:cs typeface="Arial"/>
              </a:rPr>
              <a:t> </a:t>
            </a:r>
            <a:r>
              <a:rPr sz="1400" spc="5" dirty="0">
                <a:latin typeface="Arial"/>
                <a:cs typeface="Arial"/>
              </a:rPr>
              <a:t>t</a:t>
            </a:r>
            <a:r>
              <a:rPr sz="1400" dirty="0">
                <a:latin typeface="Arial"/>
                <a:cs typeface="Arial"/>
              </a:rPr>
              <a:t>he</a:t>
            </a:r>
            <a:r>
              <a:rPr sz="1400" spc="-20" dirty="0">
                <a:latin typeface="Arial"/>
                <a:cs typeface="Arial"/>
              </a:rPr>
              <a:t> </a:t>
            </a:r>
            <a:r>
              <a:rPr sz="1400" dirty="0">
                <a:latin typeface="Arial"/>
                <a:cs typeface="Arial"/>
              </a:rPr>
              <a:t>prin</a:t>
            </a:r>
            <a:r>
              <a:rPr sz="1400" spc="5" dirty="0">
                <a:latin typeface="Arial"/>
                <a:cs typeface="Arial"/>
              </a:rPr>
              <a:t>t</a:t>
            </a:r>
            <a:r>
              <a:rPr sz="1400" dirty="0">
                <a:latin typeface="Arial"/>
                <a:cs typeface="Arial"/>
              </a:rPr>
              <a:t>(</a:t>
            </a:r>
            <a:r>
              <a:rPr sz="1400" spc="5" dirty="0">
                <a:latin typeface="Arial"/>
                <a:cs typeface="Arial"/>
              </a:rPr>
              <a:t>s</a:t>
            </a:r>
            <a:r>
              <a:rPr sz="1400" dirty="0">
                <a:latin typeface="Arial"/>
                <a:cs typeface="Arial"/>
              </a:rPr>
              <a:t>)</a:t>
            </a:r>
            <a:r>
              <a:rPr sz="1400" spc="-45" dirty="0">
                <a:latin typeface="Arial"/>
                <a:cs typeface="Arial"/>
              </a:rPr>
              <a:t> </a:t>
            </a:r>
            <a:r>
              <a:rPr sz="1400" spc="-20" dirty="0">
                <a:latin typeface="Arial"/>
                <a:cs typeface="Arial"/>
              </a:rPr>
              <a:t>w</a:t>
            </a:r>
            <a:r>
              <a:rPr sz="1400" dirty="0">
                <a:latin typeface="Arial"/>
                <a:cs typeface="Arial"/>
              </a:rPr>
              <a:t>h</a:t>
            </a:r>
            <a:r>
              <a:rPr sz="1400" spc="-5" dirty="0">
                <a:latin typeface="Arial"/>
                <a:cs typeface="Arial"/>
              </a:rPr>
              <a:t>e</a:t>
            </a:r>
            <a:r>
              <a:rPr sz="1400" dirty="0">
                <a:latin typeface="Arial"/>
                <a:cs typeface="Arial"/>
              </a:rPr>
              <a:t>n</a:t>
            </a:r>
            <a:r>
              <a:rPr sz="1400" spc="-10" dirty="0">
                <a:latin typeface="Arial"/>
                <a:cs typeface="Arial"/>
              </a:rPr>
              <a:t> </a:t>
            </a:r>
            <a:r>
              <a:rPr sz="1400" dirty="0">
                <a:latin typeface="Arial"/>
                <a:cs typeface="Arial"/>
              </a:rPr>
              <a:t>d</a:t>
            </a:r>
            <a:r>
              <a:rPr sz="1400" spc="-5" dirty="0">
                <a:latin typeface="Arial"/>
                <a:cs typeface="Arial"/>
              </a:rPr>
              <a:t>e</a:t>
            </a:r>
            <a:r>
              <a:rPr sz="1400" spc="-20" dirty="0">
                <a:latin typeface="Arial"/>
                <a:cs typeface="Arial"/>
              </a:rPr>
              <a:t>v</a:t>
            </a:r>
            <a:r>
              <a:rPr sz="1400" dirty="0">
                <a:latin typeface="Arial"/>
                <a:cs typeface="Arial"/>
              </a:rPr>
              <a:t>elo</a:t>
            </a:r>
            <a:r>
              <a:rPr sz="1400" spc="-5" dirty="0">
                <a:latin typeface="Arial"/>
                <a:cs typeface="Arial"/>
              </a:rPr>
              <a:t>p</a:t>
            </a:r>
            <a:r>
              <a:rPr sz="1400" dirty="0">
                <a:latin typeface="Arial"/>
                <a:cs typeface="Arial"/>
              </a:rPr>
              <a:t>i</a:t>
            </a:r>
            <a:r>
              <a:rPr sz="1400" spc="-5" dirty="0">
                <a:latin typeface="Arial"/>
                <a:cs typeface="Arial"/>
              </a:rPr>
              <a:t>n</a:t>
            </a:r>
            <a:r>
              <a:rPr sz="1400" dirty="0">
                <a:latin typeface="Arial"/>
                <a:cs typeface="Arial"/>
              </a:rPr>
              <a:t>g</a:t>
            </a:r>
            <a:r>
              <a:rPr sz="1400" spc="-20" dirty="0">
                <a:latin typeface="Arial"/>
                <a:cs typeface="Arial"/>
              </a:rPr>
              <a:t> </a:t>
            </a:r>
            <a:r>
              <a:rPr sz="1400" spc="5" dirty="0">
                <a:latin typeface="Arial"/>
                <a:cs typeface="Arial"/>
              </a:rPr>
              <a:t>t</a:t>
            </a:r>
            <a:r>
              <a:rPr sz="1400" dirty="0">
                <a:latin typeface="Arial"/>
                <a:cs typeface="Arial"/>
              </a:rPr>
              <a:t>he</a:t>
            </a:r>
            <a:r>
              <a:rPr sz="1400" spc="-20" dirty="0">
                <a:latin typeface="Arial"/>
                <a:cs typeface="Arial"/>
              </a:rPr>
              <a:t> </a:t>
            </a:r>
            <a:r>
              <a:rPr sz="1400" spc="5" dirty="0">
                <a:latin typeface="Arial"/>
                <a:cs typeface="Arial"/>
              </a:rPr>
              <a:t>t</a:t>
            </a:r>
            <a:r>
              <a:rPr sz="1400" dirty="0">
                <a:latin typeface="Arial"/>
                <a:cs typeface="Arial"/>
              </a:rPr>
              <a:t>e</a:t>
            </a:r>
            <a:r>
              <a:rPr sz="1400" spc="5" dirty="0">
                <a:latin typeface="Arial"/>
                <a:cs typeface="Arial"/>
              </a:rPr>
              <a:t>s</a:t>
            </a:r>
            <a:r>
              <a:rPr sz="1400" dirty="0">
                <a:latin typeface="Arial"/>
                <a:cs typeface="Arial"/>
              </a:rPr>
              <a:t>t</a:t>
            </a:r>
            <a:r>
              <a:rPr sz="1400" spc="-25" dirty="0">
                <a:latin typeface="Arial"/>
                <a:cs typeface="Arial"/>
              </a:rPr>
              <a:t> </a:t>
            </a:r>
            <a:r>
              <a:rPr sz="1400" spc="-5" dirty="0">
                <a:latin typeface="Arial"/>
                <a:cs typeface="Arial"/>
              </a:rPr>
              <a:t>p</a:t>
            </a:r>
            <a:r>
              <a:rPr sz="1400" dirty="0">
                <a:latin typeface="Arial"/>
                <a:cs typeface="Arial"/>
              </a:rPr>
              <a:t>lan</a:t>
            </a:r>
          </a:p>
          <a:p>
            <a:pPr marL="12700">
              <a:lnSpc>
                <a:spcPct val="100000"/>
              </a:lnSpc>
              <a:spcBef>
                <a:spcPts val="1200"/>
              </a:spcBef>
            </a:pPr>
            <a:r>
              <a:rPr sz="1400" dirty="0" smtClean="0">
                <a:latin typeface="Arial"/>
                <a:cs typeface="Arial"/>
              </a:rPr>
              <a:t>P</a:t>
            </a:r>
            <a:r>
              <a:rPr sz="1400" spc="-110" dirty="0" smtClean="0">
                <a:latin typeface="Arial"/>
                <a:cs typeface="Arial"/>
              </a:rPr>
              <a:t>P</a:t>
            </a:r>
            <a:r>
              <a:rPr sz="1400" dirty="0" smtClean="0">
                <a:latin typeface="Arial"/>
                <a:cs typeface="Arial"/>
              </a:rPr>
              <a:t>AP</a:t>
            </a:r>
            <a:r>
              <a:rPr sz="1400" spc="-30" dirty="0" smtClean="0">
                <a:latin typeface="Arial"/>
                <a:cs typeface="Arial"/>
              </a:rPr>
              <a:t> </a:t>
            </a:r>
            <a:r>
              <a:rPr sz="1400" dirty="0">
                <a:latin typeface="Arial"/>
                <a:cs typeface="Arial"/>
              </a:rPr>
              <a:t>d</a:t>
            </a:r>
            <a:r>
              <a:rPr sz="1400" spc="-5" dirty="0">
                <a:latin typeface="Arial"/>
                <a:cs typeface="Arial"/>
              </a:rPr>
              <a:t>o</a:t>
            </a:r>
            <a:r>
              <a:rPr sz="1400" spc="5" dirty="0">
                <a:latin typeface="Arial"/>
                <a:cs typeface="Arial"/>
              </a:rPr>
              <a:t>c</a:t>
            </a:r>
            <a:r>
              <a:rPr sz="1400" dirty="0">
                <a:latin typeface="Arial"/>
                <a:cs typeface="Arial"/>
              </a:rPr>
              <a:t>u</a:t>
            </a:r>
            <a:r>
              <a:rPr sz="1400" spc="-10" dirty="0">
                <a:latin typeface="Arial"/>
                <a:cs typeface="Arial"/>
              </a:rPr>
              <a:t>m</a:t>
            </a:r>
            <a:r>
              <a:rPr sz="1400" dirty="0">
                <a:latin typeface="Arial"/>
                <a:cs typeface="Arial"/>
              </a:rPr>
              <a:t>en</a:t>
            </a:r>
            <a:r>
              <a:rPr sz="1400" spc="5" dirty="0">
                <a:latin typeface="Arial"/>
                <a:cs typeface="Arial"/>
              </a:rPr>
              <a:t>t</a:t>
            </a:r>
            <a:r>
              <a:rPr sz="1400" dirty="0">
                <a:latin typeface="Arial"/>
                <a:cs typeface="Arial"/>
              </a:rPr>
              <a:t>s</a:t>
            </a:r>
            <a:r>
              <a:rPr sz="1400" spc="-50" dirty="0">
                <a:latin typeface="Arial"/>
                <a:cs typeface="Arial"/>
              </a:rPr>
              <a:t> </a:t>
            </a:r>
            <a:r>
              <a:rPr sz="1400" spc="5" dirty="0">
                <a:latin typeface="Arial"/>
                <a:cs typeface="Arial"/>
              </a:rPr>
              <a:t>c</a:t>
            </a:r>
            <a:r>
              <a:rPr sz="1400" dirty="0">
                <a:latin typeface="Arial"/>
                <a:cs typeface="Arial"/>
              </a:rPr>
              <a:t>an</a:t>
            </a:r>
            <a:r>
              <a:rPr sz="1400" spc="-20" dirty="0">
                <a:latin typeface="Arial"/>
                <a:cs typeface="Arial"/>
              </a:rPr>
              <a:t> </a:t>
            </a:r>
            <a:r>
              <a:rPr sz="1400" spc="-5" dirty="0">
                <a:latin typeface="Arial"/>
                <a:cs typeface="Arial"/>
              </a:rPr>
              <a:t>b</a:t>
            </a:r>
            <a:r>
              <a:rPr sz="1400" dirty="0">
                <a:latin typeface="Arial"/>
                <a:cs typeface="Arial"/>
              </a:rPr>
              <a:t>e</a:t>
            </a:r>
            <a:r>
              <a:rPr sz="1400" spc="-20" dirty="0">
                <a:latin typeface="Arial"/>
                <a:cs typeface="Arial"/>
              </a:rPr>
              <a:t> </a:t>
            </a:r>
            <a:r>
              <a:rPr sz="1400" dirty="0">
                <a:latin typeface="Arial"/>
                <a:cs typeface="Arial"/>
              </a:rPr>
              <a:t>r</a:t>
            </a:r>
            <a:r>
              <a:rPr sz="1400" spc="-5" dirty="0">
                <a:latin typeface="Arial"/>
                <a:cs typeface="Arial"/>
              </a:rPr>
              <a:t>e</a:t>
            </a:r>
            <a:r>
              <a:rPr sz="1400" spc="-20" dirty="0">
                <a:latin typeface="Arial"/>
                <a:cs typeface="Arial"/>
              </a:rPr>
              <a:t>v</a:t>
            </a:r>
            <a:r>
              <a:rPr sz="1400" dirty="0">
                <a:latin typeface="Arial"/>
                <a:cs typeface="Arial"/>
              </a:rPr>
              <a:t>i</a:t>
            </a:r>
            <a:r>
              <a:rPr sz="1400" spc="-5" dirty="0">
                <a:latin typeface="Arial"/>
                <a:cs typeface="Arial"/>
              </a:rPr>
              <a:t>e</a:t>
            </a:r>
            <a:r>
              <a:rPr sz="1400" spc="-20" dirty="0">
                <a:latin typeface="Arial"/>
                <a:cs typeface="Arial"/>
              </a:rPr>
              <a:t>w</a:t>
            </a:r>
            <a:r>
              <a:rPr sz="1400" dirty="0">
                <a:latin typeface="Arial"/>
                <a:cs typeface="Arial"/>
              </a:rPr>
              <a:t>ed</a:t>
            </a:r>
            <a:r>
              <a:rPr sz="1400" spc="5" dirty="0">
                <a:latin typeface="Arial"/>
                <a:cs typeface="Arial"/>
              </a:rPr>
              <a:t> t</a:t>
            </a:r>
            <a:r>
              <a:rPr sz="1400" dirty="0">
                <a:latin typeface="Arial"/>
                <a:cs typeface="Arial"/>
              </a:rPr>
              <a:t>o</a:t>
            </a:r>
            <a:r>
              <a:rPr sz="1400" spc="-20" dirty="0">
                <a:latin typeface="Arial"/>
                <a:cs typeface="Arial"/>
              </a:rPr>
              <a:t> v</a:t>
            </a:r>
            <a:r>
              <a:rPr sz="1400" dirty="0">
                <a:latin typeface="Arial"/>
                <a:cs typeface="Arial"/>
              </a:rPr>
              <a:t>eri</a:t>
            </a:r>
            <a:r>
              <a:rPr sz="1400" spc="5" dirty="0">
                <a:latin typeface="Arial"/>
                <a:cs typeface="Arial"/>
              </a:rPr>
              <a:t>f</a:t>
            </a:r>
            <a:r>
              <a:rPr sz="1400" dirty="0">
                <a:latin typeface="Arial"/>
                <a:cs typeface="Arial"/>
              </a:rPr>
              <a:t>y </a:t>
            </a:r>
            <a:r>
              <a:rPr sz="1400" spc="-10" dirty="0" smtClean="0">
                <a:latin typeface="Arial"/>
                <a:cs typeface="Arial"/>
              </a:rPr>
              <a:t>m</a:t>
            </a:r>
            <a:r>
              <a:rPr lang="en-US" sz="1400" dirty="0" smtClean="0">
                <a:latin typeface="Arial"/>
                <a:cs typeface="Arial"/>
              </a:rPr>
              <a:t>any</a:t>
            </a:r>
            <a:r>
              <a:rPr sz="1400" spc="-25" dirty="0" smtClean="0">
                <a:latin typeface="Arial"/>
                <a:cs typeface="Arial"/>
              </a:rPr>
              <a:t> </a:t>
            </a:r>
            <a:r>
              <a:rPr sz="1400" dirty="0">
                <a:latin typeface="Arial"/>
                <a:cs typeface="Arial"/>
              </a:rPr>
              <a:t>pri</a:t>
            </a:r>
            <a:r>
              <a:rPr sz="1400" spc="-5" dirty="0">
                <a:latin typeface="Arial"/>
                <a:cs typeface="Arial"/>
              </a:rPr>
              <a:t>n</a:t>
            </a:r>
            <a:r>
              <a:rPr sz="1400" dirty="0">
                <a:latin typeface="Arial"/>
                <a:cs typeface="Arial"/>
              </a:rPr>
              <a:t>t</a:t>
            </a:r>
            <a:r>
              <a:rPr sz="1400" spc="-15" dirty="0">
                <a:latin typeface="Arial"/>
                <a:cs typeface="Arial"/>
              </a:rPr>
              <a:t> </a:t>
            </a:r>
            <a:r>
              <a:rPr sz="1400" spc="-5" dirty="0">
                <a:latin typeface="Arial"/>
                <a:cs typeface="Arial"/>
              </a:rPr>
              <a:t>n</a:t>
            </a:r>
            <a:r>
              <a:rPr sz="1400" dirty="0">
                <a:latin typeface="Arial"/>
                <a:cs typeface="Arial"/>
              </a:rPr>
              <a:t>o</a:t>
            </a:r>
            <a:r>
              <a:rPr sz="1400" spc="5" dirty="0">
                <a:latin typeface="Arial"/>
                <a:cs typeface="Arial"/>
              </a:rPr>
              <a:t>t</a:t>
            </a:r>
            <a:r>
              <a:rPr sz="1400" dirty="0">
                <a:latin typeface="Arial"/>
                <a:cs typeface="Arial"/>
              </a:rPr>
              <a:t>es</a:t>
            </a:r>
            <a:r>
              <a:rPr sz="1400" spc="-40" dirty="0">
                <a:latin typeface="Arial"/>
                <a:cs typeface="Arial"/>
              </a:rPr>
              <a:t> </a:t>
            </a:r>
            <a:r>
              <a:rPr sz="1400" dirty="0">
                <a:latin typeface="Arial"/>
                <a:cs typeface="Arial"/>
              </a:rPr>
              <a:t>(</a:t>
            </a:r>
            <a:r>
              <a:rPr sz="1400" spc="-10" dirty="0">
                <a:latin typeface="Arial"/>
                <a:cs typeface="Arial"/>
              </a:rPr>
              <a:t>m</a:t>
            </a:r>
            <a:r>
              <a:rPr sz="1400" spc="-5" dirty="0">
                <a:latin typeface="Arial"/>
                <a:cs typeface="Arial"/>
              </a:rPr>
              <a:t>a</a:t>
            </a:r>
            <a:r>
              <a:rPr sz="1400" spc="5" dirty="0">
                <a:latin typeface="Arial"/>
                <a:cs typeface="Arial"/>
              </a:rPr>
              <a:t>t</a:t>
            </a:r>
            <a:r>
              <a:rPr sz="1400" spc="-5" dirty="0">
                <a:latin typeface="Arial"/>
                <a:cs typeface="Arial"/>
              </a:rPr>
              <a:t>e</a:t>
            </a:r>
            <a:r>
              <a:rPr sz="1400" dirty="0">
                <a:latin typeface="Arial"/>
                <a:cs typeface="Arial"/>
              </a:rPr>
              <a:t>rial,</a:t>
            </a:r>
            <a:r>
              <a:rPr sz="1400" spc="-40" dirty="0">
                <a:latin typeface="Arial"/>
                <a:cs typeface="Arial"/>
              </a:rPr>
              <a:t> </a:t>
            </a:r>
            <a:r>
              <a:rPr sz="1400" dirty="0">
                <a:latin typeface="Arial"/>
                <a:cs typeface="Arial"/>
              </a:rPr>
              <a:t>di</a:t>
            </a:r>
            <a:r>
              <a:rPr sz="1400" spc="-10" dirty="0">
                <a:latin typeface="Arial"/>
                <a:cs typeface="Arial"/>
              </a:rPr>
              <a:t>m</a:t>
            </a:r>
            <a:r>
              <a:rPr sz="1400" spc="-5" dirty="0">
                <a:latin typeface="Arial"/>
                <a:cs typeface="Arial"/>
              </a:rPr>
              <a:t>e</a:t>
            </a:r>
            <a:r>
              <a:rPr sz="1400" dirty="0">
                <a:latin typeface="Arial"/>
                <a:cs typeface="Arial"/>
              </a:rPr>
              <a:t>n</a:t>
            </a:r>
            <a:r>
              <a:rPr sz="1400" spc="5" dirty="0">
                <a:latin typeface="Arial"/>
                <a:cs typeface="Arial"/>
              </a:rPr>
              <a:t>s</a:t>
            </a:r>
            <a:r>
              <a:rPr sz="1400" dirty="0">
                <a:latin typeface="Arial"/>
                <a:cs typeface="Arial"/>
              </a:rPr>
              <a:t>ion</a:t>
            </a:r>
            <a:r>
              <a:rPr sz="1400" spc="-5" dirty="0">
                <a:latin typeface="Arial"/>
                <a:cs typeface="Arial"/>
              </a:rPr>
              <a:t>a</a:t>
            </a:r>
            <a:r>
              <a:rPr sz="1400" dirty="0">
                <a:latin typeface="Arial"/>
                <a:cs typeface="Arial"/>
              </a:rPr>
              <a:t>l,</a:t>
            </a:r>
            <a:r>
              <a:rPr sz="1400" spc="-50" dirty="0">
                <a:latin typeface="Arial"/>
                <a:cs typeface="Arial"/>
              </a:rPr>
              <a:t> </a:t>
            </a:r>
            <a:r>
              <a:rPr sz="1400" spc="5" dirty="0">
                <a:latin typeface="Arial"/>
                <a:cs typeface="Arial"/>
              </a:rPr>
              <a:t>f</a:t>
            </a:r>
            <a:r>
              <a:rPr sz="1400" dirty="0">
                <a:latin typeface="Arial"/>
                <a:cs typeface="Arial"/>
              </a:rPr>
              <a:t>ini</a:t>
            </a:r>
            <a:r>
              <a:rPr sz="1400" spc="5" dirty="0">
                <a:latin typeface="Arial"/>
                <a:cs typeface="Arial"/>
              </a:rPr>
              <a:t>s</a:t>
            </a:r>
            <a:r>
              <a:rPr sz="1400" spc="-5" dirty="0">
                <a:latin typeface="Arial"/>
                <a:cs typeface="Arial"/>
              </a:rPr>
              <a:t>h</a:t>
            </a:r>
            <a:r>
              <a:rPr sz="1400" dirty="0">
                <a:latin typeface="Arial"/>
                <a:cs typeface="Arial"/>
              </a:rPr>
              <a:t>,</a:t>
            </a:r>
            <a:r>
              <a:rPr sz="1400" spc="-25" dirty="0">
                <a:latin typeface="Arial"/>
                <a:cs typeface="Arial"/>
              </a:rPr>
              <a:t> </a:t>
            </a:r>
            <a:r>
              <a:rPr sz="1400" spc="-10" dirty="0">
                <a:latin typeface="Arial"/>
                <a:cs typeface="Arial"/>
              </a:rPr>
              <a:t>x</a:t>
            </a:r>
            <a:r>
              <a:rPr sz="1400" dirty="0">
                <a:latin typeface="Arial"/>
                <a:cs typeface="Arial"/>
              </a:rPr>
              <a:t>-r</a:t>
            </a:r>
            <a:r>
              <a:rPr sz="1400" spc="-5" dirty="0">
                <a:latin typeface="Arial"/>
                <a:cs typeface="Arial"/>
              </a:rPr>
              <a:t>a</a:t>
            </a:r>
            <a:r>
              <a:rPr sz="1400" spc="-130" dirty="0">
                <a:latin typeface="Arial"/>
                <a:cs typeface="Arial"/>
              </a:rPr>
              <a:t>y</a:t>
            </a:r>
            <a:r>
              <a:rPr sz="1400" dirty="0">
                <a:latin typeface="Arial"/>
                <a:cs typeface="Arial"/>
              </a:rPr>
              <a:t>,</a:t>
            </a:r>
            <a:r>
              <a:rPr sz="1400" spc="10" dirty="0">
                <a:latin typeface="Arial"/>
                <a:cs typeface="Arial"/>
              </a:rPr>
              <a:t> </a:t>
            </a:r>
            <a:r>
              <a:rPr sz="1400" spc="-5" dirty="0">
                <a:latin typeface="Arial"/>
                <a:cs typeface="Arial"/>
              </a:rPr>
              <a:t>e</a:t>
            </a:r>
            <a:r>
              <a:rPr sz="1400" spc="5" dirty="0">
                <a:latin typeface="Arial"/>
                <a:cs typeface="Arial"/>
              </a:rPr>
              <a:t>tc.)</a:t>
            </a:r>
            <a:endParaRPr sz="1400" dirty="0">
              <a:latin typeface="Arial"/>
              <a:cs typeface="Arial"/>
            </a:endParaRPr>
          </a:p>
          <a:p>
            <a:pPr marL="12700" marR="305435">
              <a:lnSpc>
                <a:spcPct val="100000"/>
              </a:lnSpc>
              <a:spcBef>
                <a:spcPts val="1200"/>
              </a:spcBef>
            </a:pPr>
            <a:r>
              <a:rPr sz="1400" spc="-10" dirty="0">
                <a:latin typeface="Arial"/>
                <a:cs typeface="Arial"/>
              </a:rPr>
              <a:t>T</a:t>
            </a:r>
            <a:r>
              <a:rPr sz="1400" spc="-5" dirty="0">
                <a:latin typeface="Arial"/>
                <a:cs typeface="Arial"/>
              </a:rPr>
              <a:t>h</a:t>
            </a:r>
            <a:r>
              <a:rPr sz="1400" dirty="0">
                <a:latin typeface="Arial"/>
                <a:cs typeface="Arial"/>
              </a:rPr>
              <a:t>e</a:t>
            </a:r>
            <a:r>
              <a:rPr sz="1400" spc="-30" dirty="0">
                <a:latin typeface="Arial"/>
                <a:cs typeface="Arial"/>
              </a:rPr>
              <a:t> </a:t>
            </a:r>
            <a:r>
              <a:rPr sz="1400" spc="-10" dirty="0">
                <a:latin typeface="Arial"/>
                <a:cs typeface="Arial"/>
              </a:rPr>
              <a:t>C</a:t>
            </a:r>
            <a:r>
              <a:rPr sz="1400" spc="-80" dirty="0">
                <a:latin typeface="Arial"/>
                <a:cs typeface="Arial"/>
              </a:rPr>
              <a:t>F</a:t>
            </a:r>
            <a:r>
              <a:rPr sz="1400" spc="-110" dirty="0">
                <a:latin typeface="Arial"/>
                <a:cs typeface="Arial"/>
              </a:rPr>
              <a:t>A</a:t>
            </a:r>
            <a:r>
              <a:rPr sz="1400" dirty="0">
                <a:latin typeface="Arial"/>
                <a:cs typeface="Arial"/>
              </a:rPr>
              <a:t>T</a:t>
            </a:r>
            <a:r>
              <a:rPr sz="1400" spc="-25" dirty="0">
                <a:latin typeface="Arial"/>
                <a:cs typeface="Arial"/>
              </a:rPr>
              <a:t> </a:t>
            </a:r>
            <a:r>
              <a:rPr lang="en-US" sz="1400" spc="5" dirty="0" smtClean="0">
                <a:latin typeface="Arial"/>
                <a:cs typeface="Arial"/>
              </a:rPr>
              <a:t>coordinator </a:t>
            </a:r>
            <a:r>
              <a:rPr sz="1400" spc="-20" dirty="0" smtClean="0">
                <a:latin typeface="Arial"/>
                <a:cs typeface="Arial"/>
              </a:rPr>
              <a:t>w</a:t>
            </a:r>
            <a:r>
              <a:rPr sz="1400" dirty="0" smtClean="0">
                <a:latin typeface="Arial"/>
                <a:cs typeface="Arial"/>
              </a:rPr>
              <a:t>ill</a:t>
            </a:r>
            <a:r>
              <a:rPr sz="1400" spc="15" dirty="0" smtClean="0">
                <a:latin typeface="Arial"/>
                <a:cs typeface="Arial"/>
              </a:rPr>
              <a:t> </a:t>
            </a:r>
            <a:r>
              <a:rPr sz="1400" spc="5" dirty="0">
                <a:latin typeface="Arial"/>
                <a:cs typeface="Arial"/>
              </a:rPr>
              <a:t>f</a:t>
            </a:r>
            <a:r>
              <a:rPr sz="1400" dirty="0">
                <a:latin typeface="Arial"/>
                <a:cs typeface="Arial"/>
              </a:rPr>
              <a:t>or</a:t>
            </a:r>
            <a:r>
              <a:rPr sz="1400" spc="-20" dirty="0">
                <a:latin typeface="Arial"/>
                <a:cs typeface="Arial"/>
              </a:rPr>
              <a:t>w</a:t>
            </a:r>
            <a:r>
              <a:rPr sz="1400" dirty="0">
                <a:latin typeface="Arial"/>
                <a:cs typeface="Arial"/>
              </a:rPr>
              <a:t>ard</a:t>
            </a:r>
            <a:r>
              <a:rPr sz="1400" spc="-20" dirty="0">
                <a:latin typeface="Arial"/>
                <a:cs typeface="Arial"/>
              </a:rPr>
              <a:t> </a:t>
            </a:r>
            <a:r>
              <a:rPr sz="1400" spc="5" dirty="0" smtClean="0">
                <a:latin typeface="Arial"/>
                <a:cs typeface="Arial"/>
              </a:rPr>
              <a:t>t</a:t>
            </a:r>
            <a:r>
              <a:rPr sz="1400" dirty="0" smtClean="0">
                <a:latin typeface="Arial"/>
                <a:cs typeface="Arial"/>
              </a:rPr>
              <a:t>he</a:t>
            </a:r>
            <a:r>
              <a:rPr lang="en-US" sz="1400" spc="-20" dirty="0">
                <a:latin typeface="Arial"/>
                <a:cs typeface="Arial"/>
              </a:rPr>
              <a:t> </a:t>
            </a:r>
            <a:r>
              <a:rPr lang="en-US" sz="1400" spc="-20" dirty="0" smtClean="0">
                <a:latin typeface="Arial"/>
                <a:cs typeface="Arial"/>
              </a:rPr>
              <a:t>notification from JPO (Joint Program Officers)</a:t>
            </a:r>
            <a:r>
              <a:rPr sz="1400" spc="-30" dirty="0" smtClean="0">
                <a:latin typeface="Arial"/>
                <a:cs typeface="Arial"/>
              </a:rPr>
              <a:t> </a:t>
            </a:r>
            <a:r>
              <a:rPr sz="1400" spc="-20" dirty="0">
                <a:latin typeface="Arial"/>
                <a:cs typeface="Arial"/>
              </a:rPr>
              <a:t>w</a:t>
            </a:r>
            <a:r>
              <a:rPr sz="1400" dirty="0">
                <a:latin typeface="Arial"/>
                <a:cs typeface="Arial"/>
              </a:rPr>
              <a:t>h</a:t>
            </a:r>
            <a:r>
              <a:rPr sz="1400" spc="-5" dirty="0">
                <a:latin typeface="Arial"/>
                <a:cs typeface="Arial"/>
              </a:rPr>
              <a:t>e</a:t>
            </a:r>
            <a:r>
              <a:rPr sz="1400" dirty="0">
                <a:latin typeface="Arial"/>
                <a:cs typeface="Arial"/>
              </a:rPr>
              <a:t>n</a:t>
            </a:r>
            <a:r>
              <a:rPr sz="1400" spc="-10" dirty="0">
                <a:latin typeface="Arial"/>
                <a:cs typeface="Arial"/>
              </a:rPr>
              <a:t> </a:t>
            </a:r>
            <a:r>
              <a:rPr sz="1400" spc="5" dirty="0">
                <a:latin typeface="Arial"/>
                <a:cs typeface="Arial"/>
              </a:rPr>
              <a:t>t</a:t>
            </a:r>
            <a:r>
              <a:rPr sz="1400" spc="-5" dirty="0">
                <a:latin typeface="Arial"/>
                <a:cs typeface="Arial"/>
              </a:rPr>
              <a:t>h</a:t>
            </a:r>
            <a:r>
              <a:rPr sz="1400" dirty="0">
                <a:latin typeface="Arial"/>
                <a:cs typeface="Arial"/>
              </a:rPr>
              <a:t>e</a:t>
            </a:r>
            <a:r>
              <a:rPr sz="1400" spc="-20" dirty="0">
                <a:latin typeface="Arial"/>
                <a:cs typeface="Arial"/>
              </a:rPr>
              <a:t> </a:t>
            </a:r>
            <a:r>
              <a:rPr sz="1400" spc="-10" dirty="0">
                <a:latin typeface="Arial"/>
                <a:cs typeface="Arial"/>
              </a:rPr>
              <a:t>C</a:t>
            </a:r>
            <a:r>
              <a:rPr sz="1400" spc="-80" dirty="0">
                <a:latin typeface="Arial"/>
                <a:cs typeface="Arial"/>
              </a:rPr>
              <a:t>F</a:t>
            </a:r>
            <a:r>
              <a:rPr sz="1400" spc="-110" dirty="0">
                <a:latin typeface="Arial"/>
                <a:cs typeface="Arial"/>
              </a:rPr>
              <a:t>A</a:t>
            </a:r>
            <a:r>
              <a:rPr sz="1400" dirty="0">
                <a:latin typeface="Arial"/>
                <a:cs typeface="Arial"/>
              </a:rPr>
              <a:t>T</a:t>
            </a:r>
            <a:r>
              <a:rPr sz="1400" spc="-40" dirty="0">
                <a:latin typeface="Arial"/>
                <a:cs typeface="Arial"/>
              </a:rPr>
              <a:t> </a:t>
            </a:r>
            <a:r>
              <a:rPr sz="1400" dirty="0">
                <a:latin typeface="Arial"/>
                <a:cs typeface="Arial"/>
              </a:rPr>
              <a:t>plan</a:t>
            </a:r>
            <a:r>
              <a:rPr sz="1400" spc="-20" dirty="0">
                <a:latin typeface="Arial"/>
                <a:cs typeface="Arial"/>
              </a:rPr>
              <a:t> </a:t>
            </a:r>
            <a:r>
              <a:rPr sz="1400" dirty="0">
                <a:latin typeface="Arial"/>
                <a:cs typeface="Arial"/>
              </a:rPr>
              <a:t>is</a:t>
            </a:r>
            <a:r>
              <a:rPr sz="1400" spc="-5" dirty="0">
                <a:latin typeface="Arial"/>
                <a:cs typeface="Arial"/>
              </a:rPr>
              <a:t> </a:t>
            </a:r>
            <a:r>
              <a:rPr sz="1400" dirty="0">
                <a:latin typeface="Arial"/>
                <a:cs typeface="Arial"/>
              </a:rPr>
              <a:t>di</a:t>
            </a:r>
            <a:r>
              <a:rPr sz="1400" spc="5" dirty="0">
                <a:latin typeface="Arial"/>
                <a:cs typeface="Arial"/>
              </a:rPr>
              <a:t>s</a:t>
            </a:r>
            <a:r>
              <a:rPr sz="1400" dirty="0">
                <a:latin typeface="Arial"/>
                <a:cs typeface="Arial"/>
              </a:rPr>
              <a:t>p</a:t>
            </a:r>
            <a:r>
              <a:rPr sz="1400" spc="-5" dirty="0">
                <a:latin typeface="Arial"/>
                <a:cs typeface="Arial"/>
              </a:rPr>
              <a:t>o</a:t>
            </a:r>
            <a:r>
              <a:rPr sz="1400" spc="5" dirty="0">
                <a:latin typeface="Arial"/>
                <a:cs typeface="Arial"/>
              </a:rPr>
              <a:t>s</a:t>
            </a:r>
            <a:r>
              <a:rPr sz="1400" dirty="0">
                <a:latin typeface="Arial"/>
                <a:cs typeface="Arial"/>
              </a:rPr>
              <a:t>i</a:t>
            </a:r>
            <a:r>
              <a:rPr sz="1400" spc="5" dirty="0">
                <a:latin typeface="Arial"/>
                <a:cs typeface="Arial"/>
              </a:rPr>
              <a:t>t</a:t>
            </a:r>
            <a:r>
              <a:rPr sz="1400" dirty="0">
                <a:latin typeface="Arial"/>
                <a:cs typeface="Arial"/>
              </a:rPr>
              <a:t>io</a:t>
            </a:r>
            <a:r>
              <a:rPr sz="1400" spc="-5" dirty="0">
                <a:latin typeface="Arial"/>
                <a:cs typeface="Arial"/>
              </a:rPr>
              <a:t>n</a:t>
            </a:r>
            <a:r>
              <a:rPr sz="1400" spc="-15" dirty="0">
                <a:latin typeface="Arial"/>
                <a:cs typeface="Arial"/>
              </a:rPr>
              <a:t>e</a:t>
            </a:r>
            <a:r>
              <a:rPr sz="1400" dirty="0">
                <a:latin typeface="Arial"/>
                <a:cs typeface="Arial"/>
              </a:rPr>
              <a:t>d</a:t>
            </a:r>
            <a:r>
              <a:rPr sz="1400" spc="-55" dirty="0">
                <a:latin typeface="Arial"/>
                <a:cs typeface="Arial"/>
              </a:rPr>
              <a:t> </a:t>
            </a:r>
            <a:r>
              <a:rPr sz="1400" dirty="0">
                <a:latin typeface="Arial"/>
                <a:cs typeface="Arial"/>
              </a:rPr>
              <a:t>i</a:t>
            </a:r>
            <a:r>
              <a:rPr sz="1400" spc="-5" dirty="0">
                <a:latin typeface="Arial"/>
                <a:cs typeface="Arial"/>
              </a:rPr>
              <a:t>n</a:t>
            </a:r>
            <a:r>
              <a:rPr sz="1400" dirty="0">
                <a:latin typeface="Arial"/>
                <a:cs typeface="Arial"/>
              </a:rPr>
              <a:t>di</a:t>
            </a:r>
            <a:r>
              <a:rPr sz="1400" spc="5" dirty="0">
                <a:latin typeface="Arial"/>
                <a:cs typeface="Arial"/>
              </a:rPr>
              <a:t>c</a:t>
            </a:r>
            <a:r>
              <a:rPr sz="1400" dirty="0">
                <a:latin typeface="Arial"/>
                <a:cs typeface="Arial"/>
              </a:rPr>
              <a:t>a</a:t>
            </a:r>
            <a:r>
              <a:rPr sz="1400" spc="5" dirty="0">
                <a:latin typeface="Arial"/>
                <a:cs typeface="Arial"/>
              </a:rPr>
              <a:t>t</a:t>
            </a:r>
            <a:r>
              <a:rPr sz="1400" dirty="0">
                <a:latin typeface="Arial"/>
                <a:cs typeface="Arial"/>
              </a:rPr>
              <a:t>i</a:t>
            </a:r>
            <a:r>
              <a:rPr sz="1400" spc="-5" dirty="0">
                <a:latin typeface="Arial"/>
                <a:cs typeface="Arial"/>
              </a:rPr>
              <a:t>n</a:t>
            </a:r>
            <a:r>
              <a:rPr sz="1400" dirty="0">
                <a:latin typeface="Arial"/>
                <a:cs typeface="Arial"/>
              </a:rPr>
              <a:t>g</a:t>
            </a:r>
            <a:r>
              <a:rPr sz="1400" spc="-45" dirty="0">
                <a:latin typeface="Arial"/>
                <a:cs typeface="Arial"/>
              </a:rPr>
              <a:t> </a:t>
            </a:r>
            <a:r>
              <a:rPr sz="1400" dirty="0">
                <a:latin typeface="Arial"/>
                <a:cs typeface="Arial"/>
              </a:rPr>
              <a:t>if </a:t>
            </a:r>
            <a:r>
              <a:rPr sz="1400" dirty="0" smtClean="0">
                <a:latin typeface="Arial"/>
                <a:cs typeface="Arial"/>
              </a:rPr>
              <a:t>GS</a:t>
            </a:r>
            <a:r>
              <a:rPr sz="1400" spc="5" dirty="0" smtClean="0">
                <a:latin typeface="Arial"/>
                <a:cs typeface="Arial"/>
              </a:rPr>
              <a:t>I</a:t>
            </a:r>
            <a:r>
              <a:rPr lang="en-US" sz="1400" spc="5" dirty="0" smtClean="0">
                <a:latin typeface="Arial"/>
                <a:cs typeface="Arial"/>
              </a:rPr>
              <a:t> </a:t>
            </a:r>
            <a:r>
              <a:rPr lang="en-US" sz="1400" dirty="0">
                <a:latin typeface="Arial"/>
                <a:cs typeface="Arial"/>
              </a:rPr>
              <a:t>(Government Source Inspection)</a:t>
            </a:r>
            <a:r>
              <a:rPr lang="en-US" sz="1400" spc="-15" dirty="0">
                <a:latin typeface="Arial"/>
                <a:cs typeface="Arial"/>
              </a:rPr>
              <a:t> </a:t>
            </a:r>
            <a:r>
              <a:rPr sz="1400" spc="5" dirty="0" smtClean="0">
                <a:latin typeface="Arial"/>
                <a:cs typeface="Arial"/>
              </a:rPr>
              <a:t>/</a:t>
            </a:r>
            <a:r>
              <a:rPr sz="1400" spc="-10" dirty="0">
                <a:latin typeface="Arial"/>
                <a:cs typeface="Arial"/>
              </a:rPr>
              <a:t>DCM</a:t>
            </a:r>
            <a:r>
              <a:rPr sz="1400" dirty="0">
                <a:latin typeface="Arial"/>
                <a:cs typeface="Arial"/>
              </a:rPr>
              <a:t>A </a:t>
            </a:r>
            <a:r>
              <a:rPr lang="en-US" sz="1400" dirty="0" smtClean="0">
                <a:latin typeface="Arial"/>
                <a:cs typeface="Arial"/>
              </a:rPr>
              <a:t>(Defense Contract Management Agency) </a:t>
            </a:r>
            <a:r>
              <a:rPr sz="1400" spc="-20" dirty="0" smtClean="0">
                <a:latin typeface="Arial"/>
                <a:cs typeface="Arial"/>
              </a:rPr>
              <a:t>w</a:t>
            </a:r>
            <a:r>
              <a:rPr sz="1400" dirty="0" smtClean="0">
                <a:latin typeface="Arial"/>
                <a:cs typeface="Arial"/>
              </a:rPr>
              <a:t>i</a:t>
            </a:r>
            <a:r>
              <a:rPr sz="1400" spc="5" dirty="0" smtClean="0">
                <a:latin typeface="Arial"/>
                <a:cs typeface="Arial"/>
              </a:rPr>
              <a:t>t</a:t>
            </a:r>
            <a:r>
              <a:rPr sz="1400" dirty="0" smtClean="0">
                <a:latin typeface="Arial"/>
                <a:cs typeface="Arial"/>
              </a:rPr>
              <a:t>n</a:t>
            </a:r>
            <a:r>
              <a:rPr sz="1400" spc="-5" dirty="0" smtClean="0">
                <a:latin typeface="Arial"/>
                <a:cs typeface="Arial"/>
              </a:rPr>
              <a:t>e</a:t>
            </a:r>
            <a:r>
              <a:rPr sz="1400" spc="5" dirty="0" smtClean="0">
                <a:latin typeface="Arial"/>
                <a:cs typeface="Arial"/>
              </a:rPr>
              <a:t>s</a:t>
            </a:r>
            <a:r>
              <a:rPr sz="1400" dirty="0" smtClean="0">
                <a:latin typeface="Arial"/>
                <a:cs typeface="Arial"/>
              </a:rPr>
              <a:t>s</a:t>
            </a:r>
            <a:r>
              <a:rPr sz="1400" spc="-25" dirty="0" smtClean="0">
                <a:latin typeface="Arial"/>
                <a:cs typeface="Arial"/>
              </a:rPr>
              <a:t> </a:t>
            </a:r>
            <a:r>
              <a:rPr sz="1400" dirty="0">
                <a:latin typeface="Arial"/>
                <a:cs typeface="Arial"/>
              </a:rPr>
              <a:t>is</a:t>
            </a:r>
            <a:r>
              <a:rPr sz="1400" spc="-15" dirty="0">
                <a:latin typeface="Arial"/>
                <a:cs typeface="Arial"/>
              </a:rPr>
              <a:t> </a:t>
            </a:r>
            <a:r>
              <a:rPr sz="1400" dirty="0">
                <a:latin typeface="Arial"/>
                <a:cs typeface="Arial"/>
              </a:rPr>
              <a:t>req</a:t>
            </a:r>
            <a:r>
              <a:rPr sz="1400" spc="-5" dirty="0">
                <a:latin typeface="Arial"/>
                <a:cs typeface="Arial"/>
              </a:rPr>
              <a:t>u</a:t>
            </a:r>
            <a:r>
              <a:rPr sz="1400" dirty="0">
                <a:latin typeface="Arial"/>
                <a:cs typeface="Arial"/>
              </a:rPr>
              <a:t>ir</a:t>
            </a:r>
            <a:r>
              <a:rPr sz="1400" spc="-5" dirty="0">
                <a:latin typeface="Arial"/>
                <a:cs typeface="Arial"/>
              </a:rPr>
              <a:t>e</a:t>
            </a:r>
            <a:r>
              <a:rPr sz="1400" dirty="0">
                <a:latin typeface="Arial"/>
                <a:cs typeface="Arial"/>
              </a:rPr>
              <a:t>d.</a:t>
            </a:r>
          </a:p>
          <a:p>
            <a:pPr marL="12700" marR="6350">
              <a:lnSpc>
                <a:spcPct val="100000"/>
              </a:lnSpc>
              <a:spcBef>
                <a:spcPts val="1200"/>
              </a:spcBef>
            </a:pPr>
            <a:r>
              <a:rPr sz="1400" spc="5" dirty="0">
                <a:latin typeface="Arial"/>
                <a:cs typeface="Arial"/>
              </a:rPr>
              <a:t>I</a:t>
            </a:r>
            <a:r>
              <a:rPr sz="1400" dirty="0">
                <a:latin typeface="Arial"/>
                <a:cs typeface="Arial"/>
              </a:rPr>
              <a:t>f</a:t>
            </a:r>
            <a:r>
              <a:rPr sz="1400" spc="-25" dirty="0">
                <a:latin typeface="Arial"/>
                <a:cs typeface="Arial"/>
              </a:rPr>
              <a:t> </a:t>
            </a:r>
            <a:r>
              <a:rPr sz="1400" dirty="0" smtClean="0">
                <a:latin typeface="Arial"/>
                <a:cs typeface="Arial"/>
              </a:rPr>
              <a:t>GSI</a:t>
            </a:r>
            <a:r>
              <a:rPr lang="en-US" sz="1400" dirty="0">
                <a:latin typeface="Arial"/>
                <a:cs typeface="Arial"/>
              </a:rPr>
              <a:t> </a:t>
            </a:r>
            <a:r>
              <a:rPr lang="en-US" sz="1400" dirty="0" smtClean="0">
                <a:latin typeface="Arial"/>
                <a:cs typeface="Arial"/>
              </a:rPr>
              <a:t>/ DCMA </a:t>
            </a:r>
            <a:r>
              <a:rPr sz="1400" dirty="0" smtClean="0">
                <a:latin typeface="Arial"/>
                <a:cs typeface="Arial"/>
              </a:rPr>
              <a:t>is</a:t>
            </a:r>
            <a:r>
              <a:rPr sz="1400" spc="-5" dirty="0" smtClean="0">
                <a:latin typeface="Arial"/>
                <a:cs typeface="Arial"/>
              </a:rPr>
              <a:t> </a:t>
            </a:r>
            <a:r>
              <a:rPr sz="1400" dirty="0">
                <a:latin typeface="Arial"/>
                <a:cs typeface="Arial"/>
              </a:rPr>
              <a:t>r</a:t>
            </a:r>
            <a:r>
              <a:rPr sz="1400" spc="-5" dirty="0">
                <a:latin typeface="Arial"/>
                <a:cs typeface="Arial"/>
              </a:rPr>
              <a:t>e</a:t>
            </a:r>
            <a:r>
              <a:rPr sz="1400" dirty="0">
                <a:latin typeface="Arial"/>
                <a:cs typeface="Arial"/>
              </a:rPr>
              <a:t>q</a:t>
            </a:r>
            <a:r>
              <a:rPr sz="1400" spc="-5" dirty="0">
                <a:latin typeface="Arial"/>
                <a:cs typeface="Arial"/>
              </a:rPr>
              <a:t>u</a:t>
            </a:r>
            <a:r>
              <a:rPr sz="1400" dirty="0">
                <a:latin typeface="Arial"/>
                <a:cs typeface="Arial"/>
              </a:rPr>
              <a:t>ired</a:t>
            </a:r>
            <a:r>
              <a:rPr sz="1400" spc="-45" dirty="0">
                <a:latin typeface="Arial"/>
                <a:cs typeface="Arial"/>
              </a:rPr>
              <a:t> </a:t>
            </a:r>
            <a:r>
              <a:rPr sz="1400" spc="-20" dirty="0">
                <a:latin typeface="Arial"/>
                <a:cs typeface="Arial"/>
              </a:rPr>
              <a:t>y</a:t>
            </a:r>
            <a:r>
              <a:rPr sz="1400" dirty="0">
                <a:latin typeface="Arial"/>
                <a:cs typeface="Arial"/>
              </a:rPr>
              <a:t>ou</a:t>
            </a:r>
            <a:r>
              <a:rPr sz="1400" spc="5" dirty="0">
                <a:latin typeface="Arial"/>
                <a:cs typeface="Arial"/>
              </a:rPr>
              <a:t> </a:t>
            </a:r>
            <a:r>
              <a:rPr sz="1400" spc="-20" dirty="0">
                <a:latin typeface="Arial"/>
                <a:cs typeface="Arial"/>
              </a:rPr>
              <a:t>w</a:t>
            </a:r>
            <a:r>
              <a:rPr sz="1400" dirty="0">
                <a:latin typeface="Arial"/>
                <a:cs typeface="Arial"/>
              </a:rPr>
              <a:t>ill</a:t>
            </a:r>
            <a:r>
              <a:rPr sz="1400" spc="15" dirty="0">
                <a:latin typeface="Arial"/>
                <a:cs typeface="Arial"/>
              </a:rPr>
              <a:t> </a:t>
            </a:r>
            <a:r>
              <a:rPr sz="1400" spc="-5" dirty="0">
                <a:latin typeface="Arial"/>
                <a:cs typeface="Arial"/>
              </a:rPr>
              <a:t>n</a:t>
            </a:r>
            <a:r>
              <a:rPr sz="1400" dirty="0">
                <a:latin typeface="Arial"/>
                <a:cs typeface="Arial"/>
              </a:rPr>
              <a:t>eed</a:t>
            </a:r>
            <a:r>
              <a:rPr sz="1400" spc="-35" dirty="0">
                <a:latin typeface="Arial"/>
                <a:cs typeface="Arial"/>
              </a:rPr>
              <a:t> </a:t>
            </a:r>
            <a:r>
              <a:rPr lang="en-US" sz="1400" dirty="0">
                <a:latin typeface="Arial"/>
                <a:cs typeface="Arial"/>
              </a:rPr>
              <a:t>2</a:t>
            </a:r>
            <a:r>
              <a:rPr sz="1400" spc="-10" dirty="0" smtClean="0">
                <a:latin typeface="Arial"/>
                <a:cs typeface="Arial"/>
              </a:rPr>
              <a:t> </a:t>
            </a:r>
            <a:r>
              <a:rPr sz="1400" spc="5" dirty="0" smtClean="0">
                <a:latin typeface="Arial"/>
                <a:cs typeface="Arial"/>
              </a:rPr>
              <a:t>s</a:t>
            </a:r>
            <a:r>
              <a:rPr sz="1400" spc="-5" dirty="0" smtClean="0">
                <a:latin typeface="Arial"/>
                <a:cs typeface="Arial"/>
              </a:rPr>
              <a:t>a</a:t>
            </a:r>
            <a:r>
              <a:rPr sz="1400" spc="-10" dirty="0" smtClean="0">
                <a:latin typeface="Arial"/>
                <a:cs typeface="Arial"/>
              </a:rPr>
              <a:t>m</a:t>
            </a:r>
            <a:r>
              <a:rPr sz="1400" dirty="0" smtClean="0">
                <a:latin typeface="Arial"/>
                <a:cs typeface="Arial"/>
              </a:rPr>
              <a:t>ple</a:t>
            </a:r>
            <a:r>
              <a:rPr lang="en-US" sz="1400" spc="-20" dirty="0" smtClean="0">
                <a:latin typeface="Arial"/>
                <a:cs typeface="Arial"/>
              </a:rPr>
              <a:t>s </a:t>
            </a:r>
            <a:r>
              <a:rPr sz="1400" dirty="0" smtClean="0">
                <a:latin typeface="Arial"/>
                <a:cs typeface="Arial"/>
              </a:rPr>
              <a:t>a</a:t>
            </a:r>
            <a:r>
              <a:rPr sz="1400" spc="-20" dirty="0" smtClean="0">
                <a:latin typeface="Arial"/>
                <a:cs typeface="Arial"/>
              </a:rPr>
              <a:t>v</a:t>
            </a:r>
            <a:r>
              <a:rPr sz="1400" spc="-5" dirty="0" smtClean="0">
                <a:latin typeface="Arial"/>
                <a:cs typeface="Arial"/>
              </a:rPr>
              <a:t>a</a:t>
            </a:r>
            <a:r>
              <a:rPr sz="1400" dirty="0" smtClean="0">
                <a:latin typeface="Arial"/>
                <a:cs typeface="Arial"/>
              </a:rPr>
              <a:t>ila</a:t>
            </a:r>
            <a:r>
              <a:rPr sz="1400" spc="-5" dirty="0" smtClean="0">
                <a:latin typeface="Arial"/>
                <a:cs typeface="Arial"/>
              </a:rPr>
              <a:t>b</a:t>
            </a:r>
            <a:r>
              <a:rPr sz="1400" dirty="0" smtClean="0">
                <a:latin typeface="Arial"/>
                <a:cs typeface="Arial"/>
              </a:rPr>
              <a:t>le</a:t>
            </a:r>
            <a:r>
              <a:rPr sz="1400" spc="-20" dirty="0" smtClean="0">
                <a:latin typeface="Arial"/>
                <a:cs typeface="Arial"/>
              </a:rPr>
              <a:t> </a:t>
            </a:r>
            <a:r>
              <a:rPr sz="1400" spc="5" dirty="0">
                <a:latin typeface="Arial"/>
                <a:cs typeface="Arial"/>
              </a:rPr>
              <a:t>f</a:t>
            </a:r>
            <a:r>
              <a:rPr sz="1400" dirty="0">
                <a:latin typeface="Arial"/>
                <a:cs typeface="Arial"/>
              </a:rPr>
              <a:t>or</a:t>
            </a:r>
            <a:r>
              <a:rPr sz="1400" spc="-20" dirty="0">
                <a:latin typeface="Arial"/>
                <a:cs typeface="Arial"/>
              </a:rPr>
              <a:t> </a:t>
            </a:r>
            <a:r>
              <a:rPr sz="1400" dirty="0">
                <a:latin typeface="Arial"/>
                <a:cs typeface="Arial"/>
              </a:rPr>
              <a:t>in</a:t>
            </a:r>
            <a:r>
              <a:rPr sz="1400" spc="5" dirty="0">
                <a:latin typeface="Arial"/>
                <a:cs typeface="Arial"/>
              </a:rPr>
              <a:t>s</a:t>
            </a:r>
            <a:r>
              <a:rPr sz="1400" spc="-5" dirty="0">
                <a:latin typeface="Arial"/>
                <a:cs typeface="Arial"/>
              </a:rPr>
              <a:t>p</a:t>
            </a:r>
            <a:r>
              <a:rPr sz="1400" dirty="0">
                <a:latin typeface="Arial"/>
                <a:cs typeface="Arial"/>
              </a:rPr>
              <a:t>e</a:t>
            </a:r>
            <a:r>
              <a:rPr sz="1400" spc="5" dirty="0">
                <a:latin typeface="Arial"/>
                <a:cs typeface="Arial"/>
              </a:rPr>
              <a:t>ct</a:t>
            </a:r>
            <a:r>
              <a:rPr sz="1400" dirty="0">
                <a:latin typeface="Arial"/>
                <a:cs typeface="Arial"/>
              </a:rPr>
              <a:t>i</a:t>
            </a:r>
            <a:r>
              <a:rPr sz="1400" spc="-5" dirty="0">
                <a:latin typeface="Arial"/>
                <a:cs typeface="Arial"/>
              </a:rPr>
              <a:t>o</a:t>
            </a:r>
            <a:r>
              <a:rPr sz="1400" dirty="0">
                <a:latin typeface="Arial"/>
                <a:cs typeface="Arial"/>
              </a:rPr>
              <a:t>n</a:t>
            </a:r>
            <a:r>
              <a:rPr sz="1400" spc="-55" dirty="0">
                <a:latin typeface="Arial"/>
                <a:cs typeface="Arial"/>
              </a:rPr>
              <a:t> </a:t>
            </a:r>
            <a:r>
              <a:rPr lang="en-US" sz="1400" spc="-55" dirty="0" smtClean="0">
                <a:latin typeface="Arial"/>
                <a:cs typeface="Arial"/>
              </a:rPr>
              <a:t>and testing </a:t>
            </a:r>
            <a:r>
              <a:rPr lang="en-US" sz="1400" spc="-55" dirty="0" smtClean="0">
                <a:latin typeface="Arial"/>
                <a:cs typeface="Arial"/>
              </a:rPr>
              <a:t>purposes (maybe more depending on how many destructive tests are.)</a:t>
            </a:r>
            <a:endParaRPr lang="en-US" sz="1400" spc="-55" dirty="0" smtClean="0">
              <a:latin typeface="Arial"/>
              <a:cs typeface="Arial"/>
            </a:endParaRPr>
          </a:p>
          <a:p>
            <a:pPr marL="12700" marR="6350">
              <a:lnSpc>
                <a:spcPct val="100000"/>
              </a:lnSpc>
              <a:spcBef>
                <a:spcPts val="1200"/>
              </a:spcBef>
            </a:pPr>
            <a:r>
              <a:rPr sz="1400" spc="-10" dirty="0" smtClean="0">
                <a:latin typeface="Arial"/>
                <a:cs typeface="Arial"/>
              </a:rPr>
              <a:t>T</a:t>
            </a:r>
            <a:r>
              <a:rPr sz="1400" spc="-5" dirty="0" smtClean="0">
                <a:latin typeface="Arial"/>
                <a:cs typeface="Arial"/>
              </a:rPr>
              <a:t>h</a:t>
            </a:r>
            <a:r>
              <a:rPr sz="1400" dirty="0" smtClean="0">
                <a:latin typeface="Arial"/>
                <a:cs typeface="Arial"/>
              </a:rPr>
              <a:t>e</a:t>
            </a:r>
            <a:r>
              <a:rPr sz="1400" spc="-30" dirty="0" smtClean="0">
                <a:latin typeface="Arial"/>
                <a:cs typeface="Arial"/>
              </a:rPr>
              <a:t> </a:t>
            </a:r>
            <a:r>
              <a:rPr sz="1400" spc="5" dirty="0">
                <a:latin typeface="Arial"/>
                <a:cs typeface="Arial"/>
              </a:rPr>
              <a:t>t</a:t>
            </a:r>
            <a:r>
              <a:rPr sz="1400" dirty="0">
                <a:latin typeface="Arial"/>
                <a:cs typeface="Arial"/>
              </a:rPr>
              <a:t>e</a:t>
            </a:r>
            <a:r>
              <a:rPr sz="1400" spc="5" dirty="0">
                <a:latin typeface="Arial"/>
                <a:cs typeface="Arial"/>
              </a:rPr>
              <a:t>s</a:t>
            </a:r>
            <a:r>
              <a:rPr sz="1400" dirty="0">
                <a:latin typeface="Arial"/>
                <a:cs typeface="Arial"/>
              </a:rPr>
              <a:t>t</a:t>
            </a:r>
            <a:r>
              <a:rPr sz="1400" spc="-25" dirty="0">
                <a:latin typeface="Arial"/>
                <a:cs typeface="Arial"/>
              </a:rPr>
              <a:t> </a:t>
            </a:r>
            <a:r>
              <a:rPr sz="1400" spc="5" dirty="0">
                <a:latin typeface="Arial"/>
                <a:cs typeface="Arial"/>
              </a:rPr>
              <a:t>sc</a:t>
            </a:r>
            <a:r>
              <a:rPr sz="1400" dirty="0">
                <a:latin typeface="Arial"/>
                <a:cs typeface="Arial"/>
              </a:rPr>
              <a:t>he</a:t>
            </a:r>
            <a:r>
              <a:rPr sz="1400" spc="-5" dirty="0">
                <a:latin typeface="Arial"/>
                <a:cs typeface="Arial"/>
              </a:rPr>
              <a:t>d</a:t>
            </a:r>
            <a:r>
              <a:rPr sz="1400" dirty="0">
                <a:latin typeface="Arial"/>
                <a:cs typeface="Arial"/>
              </a:rPr>
              <a:t>ule</a:t>
            </a:r>
            <a:r>
              <a:rPr sz="1400" spc="-45" dirty="0">
                <a:latin typeface="Arial"/>
                <a:cs typeface="Arial"/>
              </a:rPr>
              <a:t> </a:t>
            </a:r>
            <a:r>
              <a:rPr sz="1400" spc="-10" dirty="0">
                <a:latin typeface="Arial"/>
                <a:cs typeface="Arial"/>
              </a:rPr>
              <a:t>m</a:t>
            </a:r>
            <a:r>
              <a:rPr sz="1400" dirty="0">
                <a:latin typeface="Arial"/>
                <a:cs typeface="Arial"/>
              </a:rPr>
              <a:t>ay</a:t>
            </a:r>
            <a:r>
              <a:rPr sz="1400" spc="-15" dirty="0">
                <a:latin typeface="Arial"/>
                <a:cs typeface="Arial"/>
              </a:rPr>
              <a:t> </a:t>
            </a:r>
            <a:r>
              <a:rPr sz="1400" dirty="0">
                <a:latin typeface="Arial"/>
                <a:cs typeface="Arial"/>
              </a:rPr>
              <a:t>ne</a:t>
            </a:r>
            <a:r>
              <a:rPr sz="1400" spc="-5" dirty="0">
                <a:latin typeface="Arial"/>
                <a:cs typeface="Arial"/>
              </a:rPr>
              <a:t>e</a:t>
            </a:r>
            <a:r>
              <a:rPr sz="1400" dirty="0">
                <a:latin typeface="Arial"/>
                <a:cs typeface="Arial"/>
              </a:rPr>
              <a:t>d</a:t>
            </a:r>
            <a:r>
              <a:rPr sz="1400" spc="-20" dirty="0">
                <a:latin typeface="Arial"/>
                <a:cs typeface="Arial"/>
              </a:rPr>
              <a:t> </a:t>
            </a:r>
            <a:r>
              <a:rPr sz="1400" spc="5" dirty="0">
                <a:latin typeface="Arial"/>
                <a:cs typeface="Arial"/>
              </a:rPr>
              <a:t>t</a:t>
            </a:r>
            <a:r>
              <a:rPr sz="1400" dirty="0">
                <a:latin typeface="Arial"/>
                <a:cs typeface="Arial"/>
              </a:rPr>
              <a:t>o</a:t>
            </a:r>
            <a:r>
              <a:rPr sz="1400" spc="-20" dirty="0">
                <a:latin typeface="Arial"/>
                <a:cs typeface="Arial"/>
              </a:rPr>
              <a:t> </a:t>
            </a:r>
            <a:r>
              <a:rPr sz="1400" spc="5" dirty="0">
                <a:latin typeface="Arial"/>
                <a:cs typeface="Arial"/>
              </a:rPr>
              <a:t>s</a:t>
            </a:r>
            <a:r>
              <a:rPr sz="1400" dirty="0">
                <a:latin typeface="Arial"/>
                <a:cs typeface="Arial"/>
              </a:rPr>
              <a:t>hi</a:t>
            </a:r>
            <a:r>
              <a:rPr sz="1400" spc="5" dirty="0">
                <a:latin typeface="Arial"/>
                <a:cs typeface="Arial"/>
              </a:rPr>
              <a:t>f</a:t>
            </a:r>
            <a:r>
              <a:rPr sz="1400" dirty="0">
                <a:latin typeface="Arial"/>
                <a:cs typeface="Arial"/>
              </a:rPr>
              <a:t>t</a:t>
            </a:r>
            <a:r>
              <a:rPr sz="1400" spc="-25" dirty="0">
                <a:latin typeface="Arial"/>
                <a:cs typeface="Arial"/>
              </a:rPr>
              <a:t> </a:t>
            </a:r>
            <a:r>
              <a:rPr sz="1400" dirty="0">
                <a:latin typeface="Arial"/>
                <a:cs typeface="Arial"/>
              </a:rPr>
              <a:t>ba</a:t>
            </a:r>
            <a:r>
              <a:rPr sz="1400" spc="5" dirty="0">
                <a:latin typeface="Arial"/>
                <a:cs typeface="Arial"/>
              </a:rPr>
              <a:t>s</a:t>
            </a:r>
            <a:r>
              <a:rPr sz="1400" spc="-5" dirty="0">
                <a:latin typeface="Arial"/>
                <a:cs typeface="Arial"/>
              </a:rPr>
              <a:t>e</a:t>
            </a:r>
            <a:r>
              <a:rPr sz="1400" dirty="0">
                <a:latin typeface="Arial"/>
                <a:cs typeface="Arial"/>
              </a:rPr>
              <a:t>d</a:t>
            </a:r>
            <a:r>
              <a:rPr sz="1400" spc="-30" dirty="0">
                <a:latin typeface="Arial"/>
                <a:cs typeface="Arial"/>
              </a:rPr>
              <a:t> </a:t>
            </a:r>
            <a:r>
              <a:rPr sz="1400" dirty="0">
                <a:latin typeface="Arial"/>
                <a:cs typeface="Arial"/>
              </a:rPr>
              <a:t>on</a:t>
            </a:r>
            <a:r>
              <a:rPr sz="1400" spc="-20" dirty="0">
                <a:latin typeface="Arial"/>
                <a:cs typeface="Arial"/>
              </a:rPr>
              <a:t> </a:t>
            </a:r>
            <a:r>
              <a:rPr sz="1400" spc="5" dirty="0">
                <a:latin typeface="Arial"/>
                <a:cs typeface="Arial"/>
              </a:rPr>
              <a:t>t</a:t>
            </a:r>
            <a:r>
              <a:rPr sz="1400" spc="-5" dirty="0">
                <a:latin typeface="Arial"/>
                <a:cs typeface="Arial"/>
              </a:rPr>
              <a:t>h</a:t>
            </a:r>
            <a:r>
              <a:rPr sz="1400" dirty="0">
                <a:latin typeface="Arial"/>
                <a:cs typeface="Arial"/>
              </a:rPr>
              <a:t>e</a:t>
            </a:r>
            <a:r>
              <a:rPr sz="1400" spc="-20" dirty="0">
                <a:latin typeface="Arial"/>
                <a:cs typeface="Arial"/>
              </a:rPr>
              <a:t> </a:t>
            </a:r>
            <a:r>
              <a:rPr sz="1400" dirty="0">
                <a:latin typeface="Arial"/>
                <a:cs typeface="Arial"/>
              </a:rPr>
              <a:t>QA</a:t>
            </a:r>
            <a:r>
              <a:rPr sz="1400" spc="-10" dirty="0">
                <a:latin typeface="Arial"/>
                <a:cs typeface="Arial"/>
              </a:rPr>
              <a:t>R</a:t>
            </a:r>
            <a:r>
              <a:rPr sz="1400" spc="-25" dirty="0">
                <a:latin typeface="Arial"/>
                <a:cs typeface="Arial"/>
              </a:rPr>
              <a:t>’</a:t>
            </a:r>
            <a:r>
              <a:rPr sz="1400" dirty="0">
                <a:latin typeface="Arial"/>
                <a:cs typeface="Arial"/>
              </a:rPr>
              <a:t>s</a:t>
            </a:r>
            <a:r>
              <a:rPr sz="1400" spc="-5" dirty="0">
                <a:latin typeface="Arial"/>
                <a:cs typeface="Arial"/>
              </a:rPr>
              <a:t> </a:t>
            </a:r>
            <a:r>
              <a:rPr lang="en-US" sz="1400" spc="-5" dirty="0" smtClean="0">
                <a:latin typeface="Arial"/>
                <a:cs typeface="Arial"/>
              </a:rPr>
              <a:t>(Quality Assurance Representative) and or OSK’s </a:t>
            </a:r>
            <a:r>
              <a:rPr sz="1400" dirty="0" smtClean="0">
                <a:latin typeface="Arial"/>
                <a:cs typeface="Arial"/>
              </a:rPr>
              <a:t>a</a:t>
            </a:r>
            <a:r>
              <a:rPr sz="1400" spc="-20" dirty="0" smtClean="0">
                <a:latin typeface="Arial"/>
                <a:cs typeface="Arial"/>
              </a:rPr>
              <a:t>v</a:t>
            </a:r>
            <a:r>
              <a:rPr sz="1400" spc="-5" dirty="0" smtClean="0">
                <a:latin typeface="Arial"/>
                <a:cs typeface="Arial"/>
              </a:rPr>
              <a:t>a</a:t>
            </a:r>
            <a:r>
              <a:rPr sz="1400" dirty="0" smtClean="0">
                <a:latin typeface="Arial"/>
                <a:cs typeface="Arial"/>
              </a:rPr>
              <a:t>il</a:t>
            </a:r>
            <a:r>
              <a:rPr sz="1400" spc="-5" dirty="0" smtClean="0">
                <a:latin typeface="Arial"/>
                <a:cs typeface="Arial"/>
              </a:rPr>
              <a:t>a</a:t>
            </a:r>
            <a:r>
              <a:rPr sz="1400" dirty="0" smtClean="0">
                <a:latin typeface="Arial"/>
                <a:cs typeface="Arial"/>
              </a:rPr>
              <a:t>bili</a:t>
            </a:r>
            <a:r>
              <a:rPr sz="1400" spc="5" dirty="0" smtClean="0">
                <a:latin typeface="Arial"/>
                <a:cs typeface="Arial"/>
              </a:rPr>
              <a:t>t</a:t>
            </a:r>
            <a:r>
              <a:rPr sz="1400" spc="-130" dirty="0" smtClean="0">
                <a:latin typeface="Arial"/>
                <a:cs typeface="Arial"/>
              </a:rPr>
              <a:t>y</a:t>
            </a:r>
            <a:r>
              <a:rPr sz="1400" dirty="0">
                <a:latin typeface="Arial"/>
                <a:cs typeface="Arial"/>
              </a:rPr>
              <a:t>.</a:t>
            </a:r>
          </a:p>
        </p:txBody>
      </p:sp>
      <p:sp>
        <p:nvSpPr>
          <p:cNvPr id="13" name="object 13"/>
          <p:cNvSpPr txBox="1">
            <a:spLocks noGrp="1"/>
          </p:cNvSpPr>
          <p:nvPr>
            <p:ph type="ftr" sz="quarter" idx="5"/>
          </p:nvPr>
        </p:nvSpPr>
        <p:spPr>
          <a:prstGeom prst="rect">
            <a:avLst/>
          </a:prstGeom>
        </p:spPr>
        <p:txBody>
          <a:bodyPr vert="horz" wrap="square" lIns="0" tIns="0" rIns="0" bIns="0" rtlCol="0">
            <a:spAutoFit/>
          </a:bodyPr>
          <a:lstStyle/>
          <a:p>
            <a:pPr marL="12700">
              <a:lnSpc>
                <a:spcPct val="100000"/>
              </a:lnSpc>
            </a:pPr>
            <a:r>
              <a:rPr i="0" spc="-5" dirty="0"/>
              <a:t>M</a:t>
            </a:r>
            <a:r>
              <a:rPr i="0" dirty="0"/>
              <a:t>I</a:t>
            </a:r>
            <a:r>
              <a:rPr i="0" spc="-5" dirty="0"/>
              <a:t>SS</a:t>
            </a:r>
            <a:r>
              <a:rPr i="0" dirty="0"/>
              <a:t>I</a:t>
            </a:r>
            <a:r>
              <a:rPr i="0" spc="-5" dirty="0"/>
              <a:t>O</a:t>
            </a:r>
            <a:r>
              <a:rPr i="0" dirty="0"/>
              <a:t>N</a:t>
            </a:r>
            <a:r>
              <a:rPr i="0" spc="-25" dirty="0"/>
              <a:t> </a:t>
            </a:r>
            <a:r>
              <a:rPr i="0" spc="-5" dirty="0"/>
              <a:t>DR</a:t>
            </a:r>
            <a:r>
              <a:rPr i="0" dirty="0"/>
              <a:t>I</a:t>
            </a:r>
            <a:r>
              <a:rPr i="0" spc="-5" dirty="0"/>
              <a:t>VEN</a:t>
            </a:r>
            <a:r>
              <a:rPr i="0" dirty="0"/>
              <a:t>:</a:t>
            </a:r>
            <a:r>
              <a:rPr i="0" spc="15" dirty="0"/>
              <a:t> </a:t>
            </a:r>
            <a:r>
              <a:rPr sz="1400" spc="-140" dirty="0">
                <a:solidFill>
                  <a:srgbClr val="E58E1A"/>
                </a:solidFill>
                <a:latin typeface="Arial"/>
                <a:cs typeface="Arial"/>
              </a:rPr>
              <a:t>T</a:t>
            </a:r>
            <a:r>
              <a:rPr sz="1400" dirty="0">
                <a:solidFill>
                  <a:srgbClr val="E58E1A"/>
                </a:solidFill>
                <a:latin typeface="Arial"/>
                <a:cs typeface="Arial"/>
              </a:rPr>
              <a:t>o</a:t>
            </a:r>
            <a:r>
              <a:rPr sz="1400" spc="-10" dirty="0">
                <a:solidFill>
                  <a:srgbClr val="E58E1A"/>
                </a:solidFill>
                <a:latin typeface="Arial"/>
                <a:cs typeface="Arial"/>
              </a:rPr>
              <a:t> </a:t>
            </a:r>
            <a:r>
              <a:rPr sz="1400" spc="-20" dirty="0">
                <a:solidFill>
                  <a:srgbClr val="E58E1A"/>
                </a:solidFill>
                <a:latin typeface="Arial"/>
                <a:cs typeface="Arial"/>
              </a:rPr>
              <a:t>M</a:t>
            </a:r>
            <a:r>
              <a:rPr sz="1400" dirty="0">
                <a:solidFill>
                  <a:srgbClr val="E58E1A"/>
                </a:solidFill>
                <a:latin typeface="Arial"/>
                <a:cs typeface="Arial"/>
              </a:rPr>
              <a:t>o</a:t>
            </a:r>
            <a:r>
              <a:rPr sz="1400" spc="5" dirty="0">
                <a:solidFill>
                  <a:srgbClr val="E58E1A"/>
                </a:solidFill>
                <a:latin typeface="Arial"/>
                <a:cs typeface="Arial"/>
              </a:rPr>
              <a:t>v</a:t>
            </a:r>
            <a:r>
              <a:rPr sz="1400" dirty="0">
                <a:solidFill>
                  <a:srgbClr val="E58E1A"/>
                </a:solidFill>
                <a:latin typeface="Arial"/>
                <a:cs typeface="Arial"/>
              </a:rPr>
              <a:t>e</a:t>
            </a:r>
            <a:r>
              <a:rPr sz="1400" spc="-10" dirty="0">
                <a:solidFill>
                  <a:srgbClr val="E58E1A"/>
                </a:solidFill>
                <a:latin typeface="Arial"/>
                <a:cs typeface="Arial"/>
              </a:rPr>
              <a:t> </a:t>
            </a:r>
            <a:r>
              <a:rPr sz="1400" spc="5" dirty="0">
                <a:solidFill>
                  <a:srgbClr val="E58E1A"/>
                </a:solidFill>
                <a:latin typeface="Arial"/>
                <a:cs typeface="Arial"/>
              </a:rPr>
              <a:t>t</a:t>
            </a:r>
            <a:r>
              <a:rPr sz="1400" spc="-5" dirty="0">
                <a:solidFill>
                  <a:srgbClr val="E58E1A"/>
                </a:solidFill>
                <a:latin typeface="Arial"/>
                <a:cs typeface="Arial"/>
              </a:rPr>
              <a:t>h</a:t>
            </a:r>
            <a:r>
              <a:rPr sz="1400" dirty="0">
                <a:solidFill>
                  <a:srgbClr val="E58E1A"/>
                </a:solidFill>
                <a:latin typeface="Arial"/>
                <a:cs typeface="Arial"/>
              </a:rPr>
              <a:t>e</a:t>
            </a:r>
            <a:r>
              <a:rPr sz="1400" spc="-20" dirty="0">
                <a:solidFill>
                  <a:srgbClr val="E58E1A"/>
                </a:solidFill>
                <a:latin typeface="Arial"/>
                <a:cs typeface="Arial"/>
              </a:rPr>
              <a:t> </a:t>
            </a:r>
            <a:r>
              <a:rPr sz="1400" spc="30" dirty="0">
                <a:solidFill>
                  <a:srgbClr val="E58E1A"/>
                </a:solidFill>
                <a:latin typeface="Arial"/>
                <a:cs typeface="Arial"/>
              </a:rPr>
              <a:t>W</a:t>
            </a:r>
            <a:r>
              <a:rPr sz="1400" spc="-5" dirty="0">
                <a:solidFill>
                  <a:srgbClr val="E58E1A"/>
                </a:solidFill>
                <a:latin typeface="Arial"/>
                <a:cs typeface="Arial"/>
              </a:rPr>
              <a:t>o</a:t>
            </a:r>
            <a:r>
              <a:rPr sz="1400" dirty="0">
                <a:solidFill>
                  <a:srgbClr val="E58E1A"/>
                </a:solidFill>
                <a:latin typeface="Arial"/>
                <a:cs typeface="Arial"/>
              </a:rPr>
              <a:t>rld</a:t>
            </a:r>
            <a:r>
              <a:rPr sz="1400" spc="-55" dirty="0">
                <a:solidFill>
                  <a:srgbClr val="E58E1A"/>
                </a:solidFill>
                <a:latin typeface="Arial"/>
                <a:cs typeface="Arial"/>
              </a:rPr>
              <a:t> </a:t>
            </a:r>
            <a:r>
              <a:rPr sz="1400" dirty="0">
                <a:solidFill>
                  <a:srgbClr val="E58E1A"/>
                </a:solidFill>
                <a:latin typeface="Arial"/>
                <a:cs typeface="Arial"/>
              </a:rPr>
              <a:t>at</a:t>
            </a:r>
            <a:r>
              <a:rPr sz="1400" spc="-15" dirty="0">
                <a:solidFill>
                  <a:srgbClr val="E58E1A"/>
                </a:solidFill>
                <a:latin typeface="Arial"/>
                <a:cs typeface="Arial"/>
              </a:rPr>
              <a:t> </a:t>
            </a:r>
            <a:r>
              <a:rPr sz="1400" spc="30" dirty="0">
                <a:solidFill>
                  <a:srgbClr val="E58E1A"/>
                </a:solidFill>
                <a:latin typeface="Arial"/>
                <a:cs typeface="Arial"/>
              </a:rPr>
              <a:t>W</a:t>
            </a:r>
            <a:r>
              <a:rPr sz="1400" dirty="0">
                <a:solidFill>
                  <a:srgbClr val="E58E1A"/>
                </a:solidFill>
                <a:latin typeface="Arial"/>
                <a:cs typeface="Arial"/>
              </a:rPr>
              <a:t>ork</a:t>
            </a:r>
            <a:endParaRPr sz="1400" dirty="0">
              <a:latin typeface="Arial"/>
              <a:cs typeface="Arial"/>
            </a:endParaRPr>
          </a:p>
        </p:txBody>
      </p:sp>
    </p:spTree>
  </p:cSld>
  <p:clrMapOvr>
    <a:masterClrMapping/>
  </p:clrMapOvr>
  <p:transition spd="slow">
    <p:split orient="vert"/>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5900" y="249428"/>
            <a:ext cx="8712200" cy="430887"/>
          </a:xfrm>
        </p:spPr>
        <p:txBody>
          <a:bodyPr/>
          <a:lstStyle/>
          <a:p>
            <a:r>
              <a:rPr lang="en-US" sz="2800" dirty="0" smtClean="0"/>
              <a:t>CFAT FAQ’s </a:t>
            </a:r>
            <a:endParaRPr lang="en-US" sz="2800" dirty="0"/>
          </a:p>
        </p:txBody>
      </p:sp>
      <p:sp>
        <p:nvSpPr>
          <p:cNvPr id="3" name="Text Placeholder 2"/>
          <p:cNvSpPr>
            <a:spLocks noGrp="1"/>
          </p:cNvSpPr>
          <p:nvPr>
            <p:ph type="body" idx="1"/>
          </p:nvPr>
        </p:nvSpPr>
        <p:spPr>
          <a:xfrm>
            <a:off x="76200" y="685800"/>
            <a:ext cx="8767799" cy="6309420"/>
          </a:xfrm>
        </p:spPr>
        <p:txBody>
          <a:bodyPr/>
          <a:lstStyle/>
          <a:p>
            <a:pPr marL="285750" indent="-285750">
              <a:buFont typeface="Arial" panose="020B0604020202020204" pitchFamily="34" charset="0"/>
              <a:buChar char="•"/>
            </a:pPr>
            <a:r>
              <a:rPr lang="en-US" sz="1800" b="1" dirty="0" smtClean="0"/>
              <a:t>Who pays for CFAT testing? </a:t>
            </a:r>
          </a:p>
          <a:p>
            <a:pPr marL="742950" lvl="1" indent="-285750">
              <a:buFont typeface="Wingdings" panose="05000000000000000000" pitchFamily="2" charset="2"/>
              <a:buChar char="Ø"/>
            </a:pPr>
            <a:r>
              <a:rPr lang="en-US" sz="2000" dirty="0" smtClean="0"/>
              <a:t>Suppliers need to coordinate this with their buyer / commodity manager. If funding is needed for testing, create a cost plan to submit to the commodity manager for cost negotiations. </a:t>
            </a:r>
            <a:r>
              <a:rPr lang="en-US" sz="2500" dirty="0" smtClean="0"/>
              <a:t/>
            </a:r>
            <a:br>
              <a:rPr lang="en-US" sz="2500" dirty="0" smtClean="0"/>
            </a:br>
            <a:endParaRPr lang="en-US" dirty="0" smtClean="0"/>
          </a:p>
          <a:p>
            <a:pPr marL="342900" indent="-342900">
              <a:buFont typeface="Arial" panose="020B0604020202020204" pitchFamily="34" charset="0"/>
              <a:buChar char="•"/>
            </a:pPr>
            <a:r>
              <a:rPr lang="en-US" sz="1800" b="1" dirty="0" smtClean="0"/>
              <a:t>What if testing has been previously done on this part? Can this data be used for CFAT validation? </a:t>
            </a:r>
          </a:p>
          <a:p>
            <a:pPr marL="800100" lvl="1" indent="-342900">
              <a:buFont typeface="Wingdings" panose="05000000000000000000" pitchFamily="2" charset="2"/>
              <a:buChar char="Ø"/>
            </a:pPr>
            <a:r>
              <a:rPr lang="en-US" sz="2000" dirty="0" smtClean="0"/>
              <a:t>No. JLTV is a new contract, incumbent certification acquired from a different contract cannot be used.  </a:t>
            </a:r>
          </a:p>
          <a:p>
            <a:pPr lvl="1"/>
            <a:endParaRPr lang="en-US" b="1" dirty="0" smtClean="0"/>
          </a:p>
          <a:p>
            <a:pPr marL="342900" indent="-342900">
              <a:buFont typeface="Arial" panose="020B0604020202020204" pitchFamily="34" charset="0"/>
              <a:buChar char="•"/>
            </a:pPr>
            <a:r>
              <a:rPr lang="en-US" sz="1800" b="1" dirty="0" smtClean="0"/>
              <a:t>What if I have an F1000 pending on a part? Will I have to re-CFAT? </a:t>
            </a:r>
          </a:p>
          <a:p>
            <a:pPr marL="800100" lvl="1" indent="-342900">
              <a:buFont typeface="Wingdings" panose="05000000000000000000" pitchFamily="2" charset="2"/>
              <a:buChar char="Ø"/>
            </a:pPr>
            <a:r>
              <a:rPr lang="en-US" dirty="0" smtClean="0"/>
              <a:t>That depends. An F1000 change notice will usually require a new PPAP. You may need to re-CFAT if the change requested </a:t>
            </a:r>
            <a:r>
              <a:rPr lang="en-US" dirty="0"/>
              <a:t>a</a:t>
            </a:r>
            <a:r>
              <a:rPr lang="en-US" dirty="0" smtClean="0"/>
              <a:t>ffects performance. </a:t>
            </a:r>
          </a:p>
          <a:p>
            <a:pPr marL="800100" lvl="1" indent="-342900">
              <a:buFont typeface="Wingdings" panose="05000000000000000000" pitchFamily="2" charset="2"/>
              <a:buChar char="Ø"/>
            </a:pPr>
            <a:endParaRPr lang="en-US" dirty="0"/>
          </a:p>
          <a:p>
            <a:pPr marL="342900" indent="-342900">
              <a:buFont typeface="Arial" panose="020B0604020202020204" pitchFamily="34" charset="0"/>
              <a:buChar char="•"/>
            </a:pPr>
            <a:r>
              <a:rPr lang="en-US" sz="1800" b="1" dirty="0" smtClean="0"/>
              <a:t>What if Oshkosh is purchasing the part from me, but the component is supplied and inspected at a tier two facility? Where should testing take place? </a:t>
            </a:r>
          </a:p>
          <a:p>
            <a:pPr marL="800100" lvl="1" indent="-342900">
              <a:buFont typeface="Wingdings" panose="05000000000000000000" pitchFamily="2" charset="2"/>
              <a:buChar char="Ø"/>
            </a:pPr>
            <a:r>
              <a:rPr lang="en-US" dirty="0" smtClean="0"/>
              <a:t>That is the suppliers discretion to where testing will take place. Ensure test locations are documented on the plan.  </a:t>
            </a:r>
          </a:p>
          <a:p>
            <a:pPr marL="342900" indent="-342900">
              <a:buFont typeface="Arial" panose="020B0604020202020204" pitchFamily="34" charset="0"/>
              <a:buChar char="•"/>
            </a:pPr>
            <a:endParaRPr lang="en-US" dirty="0" smtClean="0"/>
          </a:p>
          <a:p>
            <a:pPr marL="800100" lvl="1" indent="-342900">
              <a:buFont typeface="Wingdings" panose="05000000000000000000" pitchFamily="2" charset="2"/>
              <a:buChar char="Ø"/>
            </a:pPr>
            <a:endParaRPr lang="en-US" dirty="0"/>
          </a:p>
          <a:p>
            <a:pPr marL="171450" indent="-171450">
              <a:buFont typeface="Arial" panose="020B0604020202020204" pitchFamily="34" charset="0"/>
              <a:buChar char="•"/>
            </a:pPr>
            <a:endParaRPr lang="en-US" dirty="0" smtClean="0"/>
          </a:p>
          <a:p>
            <a:pPr marL="285750" indent="-285750">
              <a:buFont typeface="Arial" panose="020B0604020202020204" pitchFamily="34" charset="0"/>
              <a:buChar char="•"/>
            </a:pPr>
            <a:endParaRPr lang="en-US" sz="1800" dirty="0"/>
          </a:p>
        </p:txBody>
      </p:sp>
    </p:spTree>
    <p:extLst>
      <p:ext uri="{BB962C8B-B14F-4D97-AF65-F5344CB8AC3E}">
        <p14:creationId xmlns:p14="http://schemas.microsoft.com/office/powerpoint/2010/main" val="5578115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04800" y="228600"/>
            <a:ext cx="8534400" cy="523220"/>
          </a:xfrm>
          <a:prstGeom prst="rect">
            <a:avLst/>
          </a:prstGeom>
          <a:noFill/>
        </p:spPr>
        <p:txBody>
          <a:bodyPr wrap="square" rtlCol="0">
            <a:spAutoFit/>
          </a:bodyPr>
          <a:lstStyle/>
          <a:p>
            <a:r>
              <a:rPr lang="en-US" sz="2800" b="1" u="sng" dirty="0" smtClean="0">
                <a:solidFill>
                  <a:schemeClr val="tx2"/>
                </a:solidFill>
              </a:rPr>
              <a:t>CFAT Introduction </a:t>
            </a:r>
            <a:endParaRPr lang="en-US" sz="2800" b="1" u="sng" dirty="0">
              <a:solidFill>
                <a:schemeClr val="tx2"/>
              </a:solidFill>
            </a:endParaRPr>
          </a:p>
        </p:txBody>
      </p:sp>
      <p:sp>
        <p:nvSpPr>
          <p:cNvPr id="5" name="TextBox 4"/>
          <p:cNvSpPr txBox="1"/>
          <p:nvPr/>
        </p:nvSpPr>
        <p:spPr>
          <a:xfrm>
            <a:off x="152400" y="609600"/>
            <a:ext cx="8534400" cy="7017306"/>
          </a:xfrm>
          <a:prstGeom prst="rect">
            <a:avLst/>
          </a:prstGeom>
          <a:noFill/>
        </p:spPr>
        <p:txBody>
          <a:bodyPr wrap="square" rtlCol="0">
            <a:spAutoFit/>
          </a:bodyPr>
          <a:lstStyle/>
          <a:p>
            <a:pPr marL="285750" indent="-285750">
              <a:buFont typeface="Arial" panose="020B0604020202020204" pitchFamily="34" charset="0"/>
              <a:buChar char="•"/>
            </a:pPr>
            <a:r>
              <a:rPr lang="en-US" sz="3200" b="1" dirty="0" smtClean="0"/>
              <a:t>What is CFAT?</a:t>
            </a:r>
          </a:p>
          <a:p>
            <a:pPr marL="742950" lvl="1" indent="-285750">
              <a:buFont typeface="Arial" panose="020B0604020202020204" pitchFamily="34" charset="0"/>
              <a:buChar char="•"/>
            </a:pPr>
            <a:r>
              <a:rPr lang="en-US" sz="2800" dirty="0" smtClean="0"/>
              <a:t>CFAT stands for Component First Article Testing</a:t>
            </a:r>
          </a:p>
          <a:p>
            <a:pPr marL="742950" lvl="1" indent="-285750">
              <a:buFont typeface="Arial" panose="020B0604020202020204" pitchFamily="34" charset="0"/>
              <a:buChar char="•"/>
            </a:pPr>
            <a:r>
              <a:rPr lang="en-US" sz="2800" dirty="0" smtClean="0"/>
              <a:t>Requires additional verification and testing </a:t>
            </a:r>
          </a:p>
          <a:p>
            <a:pPr marL="742950" lvl="1" indent="-285750">
              <a:buFont typeface="Arial" panose="020B0604020202020204" pitchFamily="34" charset="0"/>
              <a:buChar char="•"/>
            </a:pPr>
            <a:r>
              <a:rPr lang="en-US" sz="2800" dirty="0" smtClean="0"/>
              <a:t>Results are submitted to JPO(Joint Program Office) United States Government</a:t>
            </a:r>
          </a:p>
          <a:p>
            <a:pPr marL="742950" lvl="1" indent="-285750">
              <a:buFont typeface="Arial" panose="020B0604020202020204" pitchFamily="34" charset="0"/>
              <a:buChar char="•"/>
            </a:pPr>
            <a:r>
              <a:rPr lang="en-US" sz="2800" dirty="0" smtClean="0"/>
              <a:t>CFAT is found specifically within the FMTV and JLTV contracts, today our focus is JLTV.</a:t>
            </a:r>
          </a:p>
          <a:p>
            <a:pPr marL="457200" indent="-457200">
              <a:buFont typeface="Arial" panose="020B0604020202020204" pitchFamily="34" charset="0"/>
              <a:buChar char="•"/>
            </a:pPr>
            <a:r>
              <a:rPr lang="en-US" sz="3200" b="1" dirty="0" smtClean="0"/>
              <a:t>How do I know if a part requires CFAT?</a:t>
            </a:r>
          </a:p>
          <a:p>
            <a:pPr marL="914400" lvl="1" indent="-457200">
              <a:buFont typeface="Arial" panose="020B0604020202020204" pitchFamily="34" charset="0"/>
              <a:buChar char="•"/>
            </a:pPr>
            <a:r>
              <a:rPr lang="en-US" sz="3200" dirty="0" smtClean="0"/>
              <a:t>Oshkosh Purchase Order </a:t>
            </a:r>
            <a:r>
              <a:rPr lang="en-US" dirty="0" smtClean="0"/>
              <a:t>(Message on PO states requirements, separate PO may be needed for testing.)</a:t>
            </a:r>
          </a:p>
          <a:p>
            <a:pPr marL="914400" lvl="1" indent="-457200">
              <a:buFont typeface="Arial" panose="020B0604020202020204" pitchFamily="34" charset="0"/>
              <a:buChar char="•"/>
            </a:pPr>
            <a:r>
              <a:rPr lang="en-US" sz="3200" dirty="0" smtClean="0"/>
              <a:t>Print Notes</a:t>
            </a:r>
          </a:p>
          <a:p>
            <a:pPr marL="914400" lvl="1" indent="-457200">
              <a:buFont typeface="Arial" panose="020B0604020202020204" pitchFamily="34" charset="0"/>
              <a:buChar char="•"/>
            </a:pPr>
            <a:r>
              <a:rPr lang="en-US" sz="3200" dirty="0" smtClean="0"/>
              <a:t>AQE/ CFAT Coordinator Contact</a:t>
            </a:r>
          </a:p>
          <a:p>
            <a:pPr marL="914400" lvl="1" indent="-457200">
              <a:buFont typeface="Arial" panose="020B0604020202020204" pitchFamily="34" charset="0"/>
              <a:buChar char="•"/>
            </a:pPr>
            <a:endParaRPr lang="en-US" dirty="0" smtClean="0"/>
          </a:p>
          <a:p>
            <a:pPr marL="914400" lvl="1" indent="-457200">
              <a:buFont typeface="Arial" panose="020B0604020202020204" pitchFamily="34" charset="0"/>
              <a:buChar char="•"/>
            </a:pPr>
            <a:endParaRPr lang="en-US" sz="3200" dirty="0"/>
          </a:p>
          <a:p>
            <a:pPr lvl="1"/>
            <a:endParaRPr lang="en-US" dirty="0" smtClean="0"/>
          </a:p>
          <a:p>
            <a:pPr marL="742950" lvl="1" indent="-285750">
              <a:buFont typeface="Arial" panose="020B0604020202020204" pitchFamily="34" charset="0"/>
              <a:buChar char="•"/>
            </a:pPr>
            <a:endParaRPr lang="en-US" dirty="0"/>
          </a:p>
          <a:p>
            <a:pPr marL="742950" lvl="1" indent="-285750">
              <a:buFont typeface="Arial" panose="020B0604020202020204" pitchFamily="34" charset="0"/>
              <a:buChar char="•"/>
            </a:pPr>
            <a:endParaRPr lang="en-US" dirty="0"/>
          </a:p>
        </p:txBody>
      </p:sp>
    </p:spTree>
    <p:extLst>
      <p:ext uri="{BB962C8B-B14F-4D97-AF65-F5344CB8AC3E}">
        <p14:creationId xmlns:p14="http://schemas.microsoft.com/office/powerpoint/2010/main" val="404789628"/>
      </p:ext>
    </p:extLst>
  </p:cSld>
  <p:clrMapOvr>
    <a:masterClrMapping/>
  </p:clrMapOvr>
  <p:transition spd="slow">
    <p:wip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5900" y="249428"/>
            <a:ext cx="8712200" cy="307777"/>
          </a:xfrm>
        </p:spPr>
        <p:txBody>
          <a:bodyPr/>
          <a:lstStyle/>
          <a:p>
            <a:r>
              <a:rPr lang="en-US" dirty="0" smtClean="0"/>
              <a:t>REFERENCE FOR DOCUMENTATION LOCATIONS:</a:t>
            </a:r>
            <a:endParaRPr lang="en-US" dirty="0"/>
          </a:p>
        </p:txBody>
      </p:sp>
      <p:sp>
        <p:nvSpPr>
          <p:cNvPr id="3" name="Text Placeholder 2"/>
          <p:cNvSpPr>
            <a:spLocks noGrp="1"/>
          </p:cNvSpPr>
          <p:nvPr>
            <p:ph type="body" idx="1"/>
          </p:nvPr>
        </p:nvSpPr>
        <p:spPr>
          <a:xfrm>
            <a:off x="188100" y="1295400"/>
            <a:ext cx="8767799" cy="3046988"/>
          </a:xfrm>
        </p:spPr>
        <p:txBody>
          <a:bodyPr/>
          <a:lstStyle/>
          <a:p>
            <a:pPr marL="171450" indent="-171450">
              <a:buFont typeface="Arial" panose="020B0604020202020204" pitchFamily="34" charset="0"/>
              <a:buChar char="•"/>
            </a:pPr>
            <a:r>
              <a:rPr lang="en-US" sz="1800" b="1" dirty="0" smtClean="0"/>
              <a:t>JLTV CFAT E002 Plan Form</a:t>
            </a:r>
          </a:p>
          <a:p>
            <a:pPr marL="171450" indent="-171450">
              <a:buFont typeface="Arial" panose="020B0604020202020204" pitchFamily="34" charset="0"/>
              <a:buChar char="•"/>
            </a:pPr>
            <a:endParaRPr lang="en-US" sz="1800" b="1" dirty="0"/>
          </a:p>
          <a:p>
            <a:pPr marL="171450" indent="-171450">
              <a:buFont typeface="Arial" panose="020B0604020202020204" pitchFamily="34" charset="0"/>
              <a:buChar char="•"/>
            </a:pPr>
            <a:r>
              <a:rPr lang="en-US" sz="1800" b="1" dirty="0" smtClean="0"/>
              <a:t>JLTV CFAT PCN Form </a:t>
            </a:r>
          </a:p>
          <a:p>
            <a:pPr marL="171450" indent="-171450">
              <a:buFont typeface="Arial" panose="020B0604020202020204" pitchFamily="34" charset="0"/>
              <a:buChar char="•"/>
            </a:pPr>
            <a:endParaRPr lang="en-US" sz="1800" b="1" dirty="0"/>
          </a:p>
          <a:p>
            <a:pPr marL="171450" indent="-171450">
              <a:buFont typeface="Arial" panose="020B0604020202020204" pitchFamily="34" charset="0"/>
              <a:buChar char="•"/>
            </a:pPr>
            <a:r>
              <a:rPr lang="en-US" sz="1800" b="1" dirty="0" smtClean="0"/>
              <a:t>JLTV FAQ</a:t>
            </a:r>
          </a:p>
          <a:p>
            <a:pPr marL="171450" indent="-171450">
              <a:buFont typeface="Arial" panose="020B0604020202020204" pitchFamily="34" charset="0"/>
              <a:buChar char="•"/>
            </a:pPr>
            <a:endParaRPr lang="en-US" sz="1800" b="1" dirty="0"/>
          </a:p>
          <a:p>
            <a:pPr marL="171450" indent="-171450">
              <a:buFont typeface="Arial" panose="020B0604020202020204" pitchFamily="34" charset="0"/>
              <a:buChar char="•"/>
            </a:pPr>
            <a:r>
              <a:rPr lang="en-US" sz="1800" b="1" dirty="0" smtClean="0"/>
              <a:t>A copy of this CFAT Training PowerPoint </a:t>
            </a:r>
          </a:p>
          <a:p>
            <a:pPr marL="171450" indent="-171450">
              <a:buFont typeface="Arial" panose="020B0604020202020204" pitchFamily="34" charset="0"/>
              <a:buChar char="•"/>
            </a:pPr>
            <a:endParaRPr lang="en-US" sz="1800" b="1" dirty="0"/>
          </a:p>
          <a:p>
            <a:r>
              <a:rPr lang="en-US" sz="1800" b="1" dirty="0" smtClean="0"/>
              <a:t>Are ALL listed on the OSN website, under the supplier standards guide. </a:t>
            </a:r>
          </a:p>
          <a:p>
            <a:endParaRPr lang="en-US" sz="1800" b="1" dirty="0"/>
          </a:p>
          <a:p>
            <a:r>
              <a:rPr lang="en-US" sz="1800" b="1"/>
              <a:t>https://osn.oshkoshcorp.com/gsq-en.htm  </a:t>
            </a:r>
            <a:endParaRPr lang="en-US" sz="1800" b="1" dirty="0"/>
          </a:p>
        </p:txBody>
      </p:sp>
    </p:spTree>
    <p:extLst>
      <p:ext uri="{BB962C8B-B14F-4D97-AF65-F5344CB8AC3E}">
        <p14:creationId xmlns:p14="http://schemas.microsoft.com/office/powerpoint/2010/main" val="211335741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676400"/>
            <a:ext cx="8712200" cy="2831544"/>
          </a:xfrm>
        </p:spPr>
        <p:txBody>
          <a:bodyPr/>
          <a:lstStyle/>
          <a:p>
            <a:pPr algn="ctr"/>
            <a:r>
              <a:rPr lang="en-US" sz="8800" dirty="0" smtClean="0"/>
              <a:t>QUESTIONS</a:t>
            </a:r>
            <a:br>
              <a:rPr lang="en-US" sz="8800" dirty="0" smtClean="0"/>
            </a:br>
            <a:r>
              <a:rPr lang="en-US" sz="9600" dirty="0" smtClean="0"/>
              <a:t>?</a:t>
            </a:r>
            <a:endParaRPr lang="en-US" sz="9600" dirty="0"/>
          </a:p>
        </p:txBody>
      </p:sp>
    </p:spTree>
    <p:extLst>
      <p:ext uri="{BB962C8B-B14F-4D97-AF65-F5344CB8AC3E}">
        <p14:creationId xmlns:p14="http://schemas.microsoft.com/office/powerpoint/2010/main" val="344081603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0" y="228600"/>
            <a:ext cx="8534400" cy="523220"/>
          </a:xfrm>
          <a:prstGeom prst="rect">
            <a:avLst/>
          </a:prstGeom>
          <a:noFill/>
        </p:spPr>
        <p:txBody>
          <a:bodyPr wrap="square" rtlCol="0">
            <a:spAutoFit/>
          </a:bodyPr>
          <a:lstStyle/>
          <a:p>
            <a:r>
              <a:rPr lang="en-US" sz="2800" b="1" u="sng" dirty="0" smtClean="0">
                <a:solidFill>
                  <a:schemeClr val="tx2"/>
                </a:solidFill>
              </a:rPr>
              <a:t>Examples of Print Notes for CFAT: </a:t>
            </a:r>
            <a:endParaRPr lang="en-US" sz="2800" b="1" u="sng" dirty="0">
              <a:solidFill>
                <a:schemeClr val="tx2"/>
              </a:solidFill>
            </a:endParaRPr>
          </a:p>
        </p:txBody>
      </p:sp>
      <p:pic>
        <p:nvPicPr>
          <p:cNvPr id="3" name="Picture 2"/>
          <p:cNvPicPr>
            <a:picLocks noChangeAspect="1" noChangeArrowheads="1"/>
          </p:cNvPicPr>
          <p:nvPr/>
        </p:nvPicPr>
        <p:blipFill>
          <a:blip r:embed="rId2" cstate="print"/>
          <a:srcRect/>
          <a:stretch>
            <a:fillRect/>
          </a:stretch>
        </p:blipFill>
        <p:spPr bwMode="auto">
          <a:xfrm>
            <a:off x="137311" y="775208"/>
            <a:ext cx="4800600" cy="2571437"/>
          </a:xfrm>
          <a:prstGeom prst="rect">
            <a:avLst/>
          </a:prstGeom>
          <a:noFill/>
          <a:ln w="9525">
            <a:solidFill>
              <a:schemeClr val="tx1"/>
            </a:solidFill>
            <a:miter lim="800000"/>
            <a:headEnd/>
            <a:tailEnd/>
          </a:ln>
        </p:spPr>
      </p:pic>
      <p:pic>
        <p:nvPicPr>
          <p:cNvPr id="4" name="Picture 1"/>
          <p:cNvPicPr>
            <a:picLocks noChangeAspect="1" noChangeArrowheads="1"/>
          </p:cNvPicPr>
          <p:nvPr/>
        </p:nvPicPr>
        <p:blipFill>
          <a:blip r:embed="rId3" cstate="print"/>
          <a:srcRect/>
          <a:stretch>
            <a:fillRect/>
          </a:stretch>
        </p:blipFill>
        <p:spPr bwMode="auto">
          <a:xfrm>
            <a:off x="4267200" y="2875496"/>
            <a:ext cx="4601424" cy="3056338"/>
          </a:xfrm>
          <a:prstGeom prst="rect">
            <a:avLst/>
          </a:prstGeom>
          <a:noFill/>
          <a:ln w="9525">
            <a:noFill/>
            <a:miter lim="800000"/>
            <a:headEnd/>
            <a:tailEnd/>
          </a:ln>
        </p:spPr>
      </p:pic>
    </p:spTree>
    <p:extLst>
      <p:ext uri="{BB962C8B-B14F-4D97-AF65-F5344CB8AC3E}">
        <p14:creationId xmlns:p14="http://schemas.microsoft.com/office/powerpoint/2010/main" val="3705756356"/>
      </p:ext>
    </p:extLst>
  </p:cSld>
  <p:clrMapOvr>
    <a:masterClrMapping/>
  </p:clrMapOvr>
  <p:transition spd="slow">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0" y="228600"/>
            <a:ext cx="8534400" cy="523220"/>
          </a:xfrm>
          <a:prstGeom prst="rect">
            <a:avLst/>
          </a:prstGeom>
          <a:noFill/>
        </p:spPr>
        <p:txBody>
          <a:bodyPr wrap="square" rtlCol="0">
            <a:spAutoFit/>
          </a:bodyPr>
          <a:lstStyle/>
          <a:p>
            <a:r>
              <a:rPr lang="en-US" sz="2800" b="1" u="sng" dirty="0" smtClean="0">
                <a:solidFill>
                  <a:schemeClr val="tx2"/>
                </a:solidFill>
              </a:rPr>
              <a:t>CFAT SAMPLES: </a:t>
            </a:r>
            <a:endParaRPr lang="en-US" sz="2800" b="1" u="sng" dirty="0">
              <a:solidFill>
                <a:schemeClr val="tx2"/>
              </a:solidFill>
            </a:endParaRPr>
          </a:p>
        </p:txBody>
      </p:sp>
      <p:sp>
        <p:nvSpPr>
          <p:cNvPr id="3" name="TextBox 2"/>
          <p:cNvSpPr txBox="1"/>
          <p:nvPr/>
        </p:nvSpPr>
        <p:spPr>
          <a:xfrm>
            <a:off x="342900" y="1295400"/>
            <a:ext cx="8458200" cy="2062103"/>
          </a:xfrm>
          <a:prstGeom prst="rect">
            <a:avLst/>
          </a:prstGeom>
          <a:noFill/>
        </p:spPr>
        <p:txBody>
          <a:bodyPr wrap="square" rtlCol="0">
            <a:spAutoFit/>
          </a:bodyPr>
          <a:lstStyle/>
          <a:p>
            <a:r>
              <a:rPr lang="en-US" sz="3200" dirty="0" smtClean="0"/>
              <a:t>Print note will state the quantity requirements: 2 of the first 10, production representative parts for the contract, (unless three pieces are specified.) </a:t>
            </a:r>
          </a:p>
          <a:p>
            <a:endParaRPr lang="en-US" sz="3200"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3810000"/>
            <a:ext cx="7772400" cy="15514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7656364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04800" y="228600"/>
            <a:ext cx="8534400" cy="523220"/>
          </a:xfrm>
          <a:prstGeom prst="rect">
            <a:avLst/>
          </a:prstGeom>
          <a:noFill/>
        </p:spPr>
        <p:txBody>
          <a:bodyPr wrap="square" rtlCol="0">
            <a:spAutoFit/>
          </a:bodyPr>
          <a:lstStyle/>
          <a:p>
            <a:r>
              <a:rPr lang="en-US" sz="2800" b="1" u="sng" dirty="0" smtClean="0">
                <a:solidFill>
                  <a:schemeClr val="tx2"/>
                </a:solidFill>
              </a:rPr>
              <a:t>CFAT Documents: </a:t>
            </a:r>
            <a:endParaRPr lang="en-US" sz="2800" b="1" u="sng" dirty="0">
              <a:solidFill>
                <a:schemeClr val="tx2"/>
              </a:solidFill>
            </a:endParaRPr>
          </a:p>
        </p:txBody>
      </p:sp>
      <p:sp>
        <p:nvSpPr>
          <p:cNvPr id="4" name="TextBox 3"/>
          <p:cNvSpPr txBox="1"/>
          <p:nvPr/>
        </p:nvSpPr>
        <p:spPr>
          <a:xfrm>
            <a:off x="457200" y="990600"/>
            <a:ext cx="8153400" cy="5386090"/>
          </a:xfrm>
          <a:prstGeom prst="rect">
            <a:avLst/>
          </a:prstGeom>
          <a:noFill/>
        </p:spPr>
        <p:txBody>
          <a:bodyPr wrap="square" rtlCol="0">
            <a:spAutoFit/>
          </a:bodyPr>
          <a:lstStyle/>
          <a:p>
            <a:pPr marL="285750" indent="-285750">
              <a:buFont typeface="Arial" panose="020B0604020202020204" pitchFamily="34" charset="0"/>
              <a:buChar char="•"/>
            </a:pPr>
            <a:r>
              <a:rPr lang="en-US" sz="2400" b="1" dirty="0" smtClean="0"/>
              <a:t>In General…</a:t>
            </a:r>
          </a:p>
          <a:p>
            <a:pPr marL="742950" lvl="1" indent="-285750">
              <a:buFont typeface="Arial" panose="020B0604020202020204" pitchFamily="34" charset="0"/>
              <a:buChar char="•"/>
            </a:pPr>
            <a:r>
              <a:rPr lang="en-US" sz="2000" dirty="0" smtClean="0"/>
              <a:t>AQE’s and CFAT Coordinator will guide you as to what documentation or necessary information will be required. </a:t>
            </a:r>
          </a:p>
          <a:p>
            <a:pPr marL="742950" lvl="1" indent="-285750">
              <a:buFont typeface="Arial" panose="020B0604020202020204" pitchFamily="34" charset="0"/>
              <a:buChar char="•"/>
            </a:pPr>
            <a:r>
              <a:rPr lang="en-US" sz="2000" dirty="0" smtClean="0"/>
              <a:t>AQE’s and the CFAT Coordinator are available to</a:t>
            </a:r>
            <a:r>
              <a:rPr lang="en-US" sz="2000" b="1" i="1" dirty="0" smtClean="0"/>
              <a:t> help </a:t>
            </a:r>
            <a:r>
              <a:rPr lang="en-US" sz="2000" dirty="0" smtClean="0"/>
              <a:t>assist and provide recommendations while you create documents, test plans, reports, etc..</a:t>
            </a:r>
          </a:p>
          <a:p>
            <a:pPr marL="742950" lvl="1" indent="-285750">
              <a:buFont typeface="Arial" panose="020B0604020202020204" pitchFamily="34" charset="0"/>
              <a:buChar char="•"/>
            </a:pPr>
            <a:r>
              <a:rPr lang="en-US" sz="2000" dirty="0" smtClean="0"/>
              <a:t>Use the appropriate template for the activity, i.e. FMTV vs. JLTV- Plan VS. Report. (Only use E002 and E003 plan and report forms for JLTV)</a:t>
            </a:r>
          </a:p>
          <a:p>
            <a:pPr marL="742950" lvl="1" indent="-285750">
              <a:buFont typeface="Arial" panose="020B0604020202020204" pitchFamily="34" charset="0"/>
              <a:buChar char="•"/>
            </a:pPr>
            <a:r>
              <a:rPr lang="en-US" sz="2000" dirty="0" smtClean="0"/>
              <a:t>Fill out all information completely- All documents that are required are submitted to JPO for approval. Be detailed and professional! </a:t>
            </a:r>
          </a:p>
          <a:p>
            <a:pPr marL="742950" lvl="1" indent="-285750">
              <a:buFont typeface="Arial" panose="020B0604020202020204" pitchFamily="34" charset="0"/>
              <a:buChar char="•"/>
            </a:pPr>
            <a:endParaRPr lang="en-US" dirty="0"/>
          </a:p>
          <a:p>
            <a:pPr marL="285750" indent="-285750">
              <a:buFont typeface="Arial" panose="020B0604020202020204" pitchFamily="34" charset="0"/>
              <a:buChar char="•"/>
            </a:pPr>
            <a:r>
              <a:rPr lang="en-US" sz="2400" b="1" dirty="0" smtClean="0"/>
              <a:t>Other Notes…</a:t>
            </a:r>
          </a:p>
          <a:p>
            <a:pPr marL="742950" lvl="1" indent="-285750">
              <a:buFont typeface="Arial" panose="020B0604020202020204" pitchFamily="34" charset="0"/>
              <a:buChar char="•"/>
            </a:pPr>
            <a:r>
              <a:rPr lang="en-US" sz="2000" dirty="0" smtClean="0"/>
              <a:t>Test Plans and Reports will require a Master Test List (Master Test List will be explained in further detail later in the presentation.) </a:t>
            </a:r>
          </a:p>
          <a:p>
            <a:pPr marL="742950" lvl="1" indent="-285750">
              <a:buFont typeface="Arial" panose="020B0604020202020204" pitchFamily="34" charset="0"/>
              <a:buChar char="•"/>
            </a:pPr>
            <a:r>
              <a:rPr lang="en-US" sz="2000" dirty="0" smtClean="0"/>
              <a:t>Print notes dictate performance requirements and tests to be conducted, along with applicable standards. </a:t>
            </a:r>
          </a:p>
          <a:p>
            <a:pPr marL="742950" lvl="1" indent="-285750">
              <a:buFont typeface="Arial" panose="020B0604020202020204" pitchFamily="34" charset="0"/>
              <a:buChar char="•"/>
            </a:pPr>
            <a:endParaRPr lang="en-US" dirty="0" smtClean="0"/>
          </a:p>
        </p:txBody>
      </p:sp>
    </p:spTree>
    <p:extLst>
      <p:ext uri="{BB962C8B-B14F-4D97-AF65-F5344CB8AC3E}">
        <p14:creationId xmlns:p14="http://schemas.microsoft.com/office/powerpoint/2010/main" val="197111717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0" y="228600"/>
            <a:ext cx="8534400" cy="523220"/>
          </a:xfrm>
          <a:prstGeom prst="rect">
            <a:avLst/>
          </a:prstGeom>
          <a:noFill/>
        </p:spPr>
        <p:txBody>
          <a:bodyPr wrap="square" rtlCol="0">
            <a:spAutoFit/>
          </a:bodyPr>
          <a:lstStyle/>
          <a:p>
            <a:r>
              <a:rPr lang="en-US" sz="2800" b="1" u="sng" dirty="0" smtClean="0">
                <a:solidFill>
                  <a:schemeClr val="tx2"/>
                </a:solidFill>
              </a:rPr>
              <a:t>How to Determine CFAT Actions: </a:t>
            </a:r>
            <a:endParaRPr lang="en-US" sz="2800" b="1" u="sng" dirty="0">
              <a:solidFill>
                <a:schemeClr val="tx2"/>
              </a:solidFill>
            </a:endParaRPr>
          </a:p>
        </p:txBody>
      </p:sp>
      <p:sp>
        <p:nvSpPr>
          <p:cNvPr id="3" name="TextBox 2"/>
          <p:cNvSpPr txBox="1"/>
          <p:nvPr/>
        </p:nvSpPr>
        <p:spPr>
          <a:xfrm>
            <a:off x="322152" y="751820"/>
            <a:ext cx="8153400" cy="5693866"/>
          </a:xfrm>
          <a:prstGeom prst="rect">
            <a:avLst/>
          </a:prstGeom>
          <a:noFill/>
        </p:spPr>
        <p:txBody>
          <a:bodyPr wrap="square" rtlCol="0">
            <a:spAutoFit/>
          </a:bodyPr>
          <a:lstStyle/>
          <a:p>
            <a:pPr marL="285750" indent="-285750">
              <a:buFont typeface="Arial" panose="020B0604020202020204" pitchFamily="34" charset="0"/>
              <a:buChar char="•"/>
            </a:pPr>
            <a:r>
              <a:rPr lang="en-US" sz="2800" dirty="0" smtClean="0"/>
              <a:t>Four cases where CFAT Action is required:</a:t>
            </a:r>
          </a:p>
          <a:p>
            <a:r>
              <a:rPr lang="en-US" dirty="0" smtClean="0"/>
              <a:t>       </a:t>
            </a:r>
            <a:r>
              <a:rPr lang="en-US" b="1" dirty="0" smtClean="0"/>
              <a:t> </a:t>
            </a:r>
            <a:r>
              <a:rPr lang="en-US" sz="2400" b="1" dirty="0" smtClean="0"/>
              <a:t>1. New part, or new supplier of a part </a:t>
            </a:r>
          </a:p>
          <a:p>
            <a:pPr marL="1257300" lvl="2" indent="-342900">
              <a:buFont typeface="Wingdings" panose="05000000000000000000" pitchFamily="2" charset="2"/>
              <a:buChar char="Ø"/>
            </a:pPr>
            <a:r>
              <a:rPr lang="en-US" sz="2400" dirty="0" smtClean="0"/>
              <a:t>Always requires a full test (Plan and then Report)</a:t>
            </a:r>
          </a:p>
          <a:p>
            <a:r>
              <a:rPr lang="en-US" sz="2400" dirty="0"/>
              <a:t> </a:t>
            </a:r>
            <a:r>
              <a:rPr lang="en-US" sz="2400" dirty="0" smtClean="0"/>
              <a:t>      </a:t>
            </a:r>
            <a:r>
              <a:rPr lang="en-US" sz="2400" b="1" dirty="0" smtClean="0"/>
              <a:t>2. Revision change</a:t>
            </a:r>
          </a:p>
          <a:p>
            <a:pPr marL="1257300" lvl="2" indent="-342900">
              <a:buFont typeface="Wingdings" panose="05000000000000000000" pitchFamily="2" charset="2"/>
              <a:buChar char="Ø"/>
            </a:pPr>
            <a:r>
              <a:rPr lang="en-US" sz="2400" dirty="0" smtClean="0"/>
              <a:t>Could require either additional testing (meaning new plan and report) If the changes affect performance.</a:t>
            </a:r>
          </a:p>
          <a:p>
            <a:pPr marL="1257300" lvl="2" indent="-342900">
              <a:buFont typeface="Wingdings" panose="05000000000000000000" pitchFamily="2" charset="2"/>
              <a:buChar char="Ø"/>
            </a:pPr>
            <a:r>
              <a:rPr lang="en-US" sz="2400" dirty="0" smtClean="0"/>
              <a:t>Minor changes may require Change Notice Only (PCN)</a:t>
            </a:r>
          </a:p>
          <a:p>
            <a:pPr lvl="1"/>
            <a:r>
              <a:rPr lang="en-US" sz="2400" b="1" dirty="0" smtClean="0"/>
              <a:t>3. Supplier process change-F1000 </a:t>
            </a:r>
          </a:p>
          <a:p>
            <a:pPr marL="1257300" lvl="2" indent="-342900">
              <a:buFont typeface="Wingdings" panose="05000000000000000000" pitchFamily="2" charset="2"/>
              <a:buChar char="Ø"/>
            </a:pPr>
            <a:r>
              <a:rPr lang="en-US" sz="2400" dirty="0" smtClean="0"/>
              <a:t>Could require either additional testing (meaning new plan and report) If the changes affect performance.</a:t>
            </a:r>
          </a:p>
          <a:p>
            <a:pPr lvl="1"/>
            <a:r>
              <a:rPr lang="en-US" sz="2400" b="1" dirty="0" smtClean="0"/>
              <a:t>4. Incumbent certification</a:t>
            </a:r>
          </a:p>
          <a:p>
            <a:pPr marL="1257300" lvl="2" indent="-342900">
              <a:buFont typeface="Wingdings" panose="05000000000000000000" pitchFamily="2" charset="2"/>
              <a:buChar char="Ø"/>
            </a:pPr>
            <a:r>
              <a:rPr lang="en-US" sz="2400" dirty="0" smtClean="0"/>
              <a:t>There will be no Incumbent certification for the JLTV build, incumbency from the FMTV contract cannot be used. </a:t>
            </a:r>
            <a:r>
              <a:rPr lang="en-US" sz="2400" b="1" dirty="0"/>
              <a:t>	</a:t>
            </a:r>
            <a:r>
              <a:rPr lang="en-US" sz="2400" b="1" dirty="0" smtClean="0"/>
              <a:t>	</a:t>
            </a:r>
            <a:br>
              <a:rPr lang="en-US" sz="2400" b="1" dirty="0" smtClean="0"/>
            </a:br>
            <a:r>
              <a:rPr lang="en-US" sz="2400" b="1" dirty="0" smtClean="0"/>
              <a:t>	</a:t>
            </a:r>
            <a:endParaRPr lang="en-US" sz="2400" b="1" dirty="0"/>
          </a:p>
        </p:txBody>
      </p:sp>
    </p:spTree>
    <p:extLst>
      <p:ext uri="{BB962C8B-B14F-4D97-AF65-F5344CB8AC3E}">
        <p14:creationId xmlns:p14="http://schemas.microsoft.com/office/powerpoint/2010/main" val="224273216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0" y="228600"/>
            <a:ext cx="8534400" cy="523220"/>
          </a:xfrm>
          <a:prstGeom prst="rect">
            <a:avLst/>
          </a:prstGeom>
          <a:noFill/>
        </p:spPr>
        <p:txBody>
          <a:bodyPr wrap="square" rtlCol="0">
            <a:spAutoFit/>
          </a:bodyPr>
          <a:lstStyle/>
          <a:p>
            <a:r>
              <a:rPr lang="en-US" sz="2800" b="1" u="sng" dirty="0" smtClean="0">
                <a:solidFill>
                  <a:schemeClr val="tx2"/>
                </a:solidFill>
              </a:rPr>
              <a:t>JLTV NEW Part/ Supplier Process: </a:t>
            </a:r>
            <a:endParaRPr lang="en-US" sz="2800" b="1" u="sng" dirty="0">
              <a:solidFill>
                <a:schemeClr val="tx2"/>
              </a:solidFill>
            </a:endParaRPr>
          </a:p>
        </p:txBody>
      </p:sp>
      <p:sp>
        <p:nvSpPr>
          <p:cNvPr id="3" name="TextBox 2"/>
          <p:cNvSpPr txBox="1"/>
          <p:nvPr/>
        </p:nvSpPr>
        <p:spPr>
          <a:xfrm>
            <a:off x="419100" y="914400"/>
            <a:ext cx="8305800" cy="5078313"/>
          </a:xfrm>
          <a:prstGeom prst="rect">
            <a:avLst/>
          </a:prstGeom>
          <a:noFill/>
        </p:spPr>
        <p:txBody>
          <a:bodyPr wrap="square" rtlCol="0">
            <a:spAutoFit/>
          </a:bodyPr>
          <a:lstStyle/>
          <a:p>
            <a:pPr marL="514350" indent="-514350">
              <a:buAutoNum type="arabicPeriod"/>
            </a:pPr>
            <a:r>
              <a:rPr lang="en-US" sz="3200" b="1" dirty="0" smtClean="0"/>
              <a:t>Test Plan Submittal</a:t>
            </a:r>
          </a:p>
          <a:p>
            <a:pPr marL="914400" lvl="1" indent="-457200">
              <a:buFont typeface="Arial" panose="020B0604020202020204" pitchFamily="34" charset="0"/>
              <a:buChar char="•"/>
            </a:pPr>
            <a:r>
              <a:rPr lang="en-US" sz="2800" dirty="0" smtClean="0"/>
              <a:t>Requires CDRL E002 Plan Form </a:t>
            </a:r>
          </a:p>
          <a:p>
            <a:pPr marL="914400" lvl="1" indent="-457200">
              <a:buFont typeface="Arial" panose="020B0604020202020204" pitchFamily="34" charset="0"/>
              <a:buChar char="•"/>
            </a:pPr>
            <a:r>
              <a:rPr lang="en-US" sz="2800" dirty="0" smtClean="0"/>
              <a:t>Details tests, equipment, procedure </a:t>
            </a:r>
          </a:p>
          <a:p>
            <a:pPr marL="914400" lvl="1" indent="-457200">
              <a:buFont typeface="Arial" panose="020B0604020202020204" pitchFamily="34" charset="0"/>
              <a:buChar char="•"/>
            </a:pPr>
            <a:r>
              <a:rPr lang="en-US" sz="2800" dirty="0" smtClean="0"/>
              <a:t>Contains Master Test List, Test Equipment and Process Flow Diagram</a:t>
            </a:r>
          </a:p>
          <a:p>
            <a:pPr marL="914400" lvl="1" indent="-457200">
              <a:buFont typeface="Arial" panose="020B0604020202020204" pitchFamily="34" charset="0"/>
              <a:buChar char="•"/>
            </a:pPr>
            <a:r>
              <a:rPr lang="en-US" sz="2800" dirty="0" smtClean="0"/>
              <a:t>Must be submitted at least 30 (calendar) days prior to the planned test date.  </a:t>
            </a:r>
          </a:p>
          <a:p>
            <a:pPr marL="914400" lvl="1" indent="-457200">
              <a:buFont typeface="Arial" panose="020B0604020202020204" pitchFamily="34" charset="0"/>
              <a:buChar char="•"/>
            </a:pPr>
            <a:endParaRPr lang="en-US" sz="2800" dirty="0"/>
          </a:p>
          <a:p>
            <a:r>
              <a:rPr lang="en-US" sz="3200" b="1" dirty="0" smtClean="0"/>
              <a:t>2. Test Report </a:t>
            </a:r>
          </a:p>
          <a:p>
            <a:pPr marL="914400" lvl="1" indent="-457200">
              <a:buFont typeface="Arial" panose="020B0604020202020204" pitchFamily="34" charset="0"/>
              <a:buChar char="•"/>
            </a:pPr>
            <a:r>
              <a:rPr lang="en-US" sz="3200" dirty="0" smtClean="0"/>
              <a:t>Requires CDRL E003 Report Form </a:t>
            </a:r>
          </a:p>
          <a:p>
            <a:pPr marL="914400" lvl="1" indent="-457200">
              <a:buFont typeface="Arial" panose="020B0604020202020204" pitchFamily="34" charset="0"/>
              <a:buChar char="•"/>
            </a:pPr>
            <a:r>
              <a:rPr lang="en-US" sz="3200" dirty="0" smtClean="0"/>
              <a:t>Full results, including Test Result Matrix</a:t>
            </a:r>
            <a:endParaRPr lang="en-US" sz="3200" dirty="0"/>
          </a:p>
        </p:txBody>
      </p:sp>
    </p:spTree>
    <p:extLst>
      <p:ext uri="{BB962C8B-B14F-4D97-AF65-F5344CB8AC3E}">
        <p14:creationId xmlns:p14="http://schemas.microsoft.com/office/powerpoint/2010/main" val="58963930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0" y="228600"/>
            <a:ext cx="8534400" cy="523220"/>
          </a:xfrm>
          <a:prstGeom prst="rect">
            <a:avLst/>
          </a:prstGeom>
          <a:noFill/>
        </p:spPr>
        <p:txBody>
          <a:bodyPr wrap="square" rtlCol="0">
            <a:spAutoFit/>
          </a:bodyPr>
          <a:lstStyle/>
          <a:p>
            <a:r>
              <a:rPr lang="en-US" sz="2800" b="1" u="sng" dirty="0" smtClean="0">
                <a:solidFill>
                  <a:schemeClr val="tx2"/>
                </a:solidFill>
              </a:rPr>
              <a:t>Test Scheduling and Submitting Documents: </a:t>
            </a:r>
            <a:endParaRPr lang="en-US" sz="2800" b="1" u="sng" dirty="0">
              <a:solidFill>
                <a:schemeClr val="tx2"/>
              </a:solidFill>
            </a:endParaRPr>
          </a:p>
        </p:txBody>
      </p:sp>
      <p:sp>
        <p:nvSpPr>
          <p:cNvPr id="3" name="TextBox 2"/>
          <p:cNvSpPr txBox="1"/>
          <p:nvPr/>
        </p:nvSpPr>
        <p:spPr>
          <a:xfrm>
            <a:off x="271604" y="914400"/>
            <a:ext cx="8382000" cy="5539978"/>
          </a:xfrm>
          <a:prstGeom prst="rect">
            <a:avLst/>
          </a:prstGeom>
          <a:noFill/>
        </p:spPr>
        <p:txBody>
          <a:bodyPr wrap="square" rtlCol="0">
            <a:spAutoFit/>
          </a:bodyPr>
          <a:lstStyle/>
          <a:p>
            <a:pPr marL="285750" indent="-285750">
              <a:buFont typeface="Arial" panose="020B0604020202020204" pitchFamily="34" charset="0"/>
              <a:buChar char="•"/>
            </a:pPr>
            <a:r>
              <a:rPr lang="en-US" sz="2800" b="1" dirty="0" smtClean="0"/>
              <a:t>Submitting Documents:</a:t>
            </a:r>
          </a:p>
          <a:p>
            <a:pPr marL="742950" lvl="1" indent="-285750">
              <a:buFont typeface="Arial" panose="020B0604020202020204" pitchFamily="34" charset="0"/>
              <a:buChar char="•"/>
            </a:pPr>
            <a:r>
              <a:rPr lang="en-US" sz="2400" dirty="0" smtClean="0"/>
              <a:t>All documents are submitted through the </a:t>
            </a:r>
            <a:r>
              <a:rPr lang="en-US" sz="2400" b="1" dirty="0" smtClean="0"/>
              <a:t>Oshkosh FTP site. DO NOT EMAIL! </a:t>
            </a:r>
          </a:p>
          <a:p>
            <a:pPr marL="285750" indent="-285750">
              <a:buFont typeface="Arial" panose="020B0604020202020204" pitchFamily="34" charset="0"/>
              <a:buChar char="•"/>
            </a:pPr>
            <a:r>
              <a:rPr lang="en-US" sz="2800" b="1" dirty="0" smtClean="0"/>
              <a:t>Timing</a:t>
            </a:r>
            <a:r>
              <a:rPr lang="en-US" sz="3200" b="1" dirty="0" smtClean="0"/>
              <a:t>: </a:t>
            </a:r>
          </a:p>
          <a:p>
            <a:pPr marL="742950" lvl="1" indent="-285750">
              <a:buFont typeface="Arial" panose="020B0604020202020204" pitchFamily="34" charset="0"/>
              <a:buChar char="•"/>
            </a:pPr>
            <a:r>
              <a:rPr lang="en-US" sz="2400" dirty="0" smtClean="0"/>
              <a:t>Test plans must be submitted </a:t>
            </a:r>
            <a:r>
              <a:rPr lang="en-US" sz="2400" u="sng" dirty="0" smtClean="0"/>
              <a:t>at LEAST 30 days prior to the start of test/inspection </a:t>
            </a:r>
          </a:p>
          <a:p>
            <a:pPr marL="742950" lvl="1" indent="-285750">
              <a:buFont typeface="Arial" panose="020B0604020202020204" pitchFamily="34" charset="0"/>
              <a:buChar char="•"/>
            </a:pPr>
            <a:r>
              <a:rPr lang="en-US" sz="2400" dirty="0" smtClean="0"/>
              <a:t>Test reports must be submitted within 20 days of completion of a CFAT test. </a:t>
            </a:r>
          </a:p>
          <a:p>
            <a:pPr marL="285750" indent="-285750">
              <a:buFont typeface="Arial" panose="020B0604020202020204" pitchFamily="34" charset="0"/>
              <a:buChar char="•"/>
            </a:pPr>
            <a:r>
              <a:rPr lang="en-US" sz="2800" b="1" dirty="0" smtClean="0"/>
              <a:t>JPO/DCMA Witness: </a:t>
            </a:r>
          </a:p>
          <a:p>
            <a:pPr marL="742950" lvl="1" indent="-285750">
              <a:buFont typeface="Arial" panose="020B0604020202020204" pitchFamily="34" charset="0"/>
              <a:buChar char="•"/>
            </a:pPr>
            <a:r>
              <a:rPr lang="en-US" sz="2400" dirty="0" smtClean="0"/>
              <a:t>JPO and/or DCMA may request to witness testing</a:t>
            </a:r>
          </a:p>
          <a:p>
            <a:pPr marL="742950" lvl="1" indent="-285750">
              <a:buFont typeface="Arial" panose="020B0604020202020204" pitchFamily="34" charset="0"/>
              <a:buChar char="•"/>
            </a:pPr>
            <a:r>
              <a:rPr lang="en-US" sz="2400" dirty="0" smtClean="0"/>
              <a:t>This is why the test plan </a:t>
            </a:r>
            <a:r>
              <a:rPr lang="en-US" sz="2400" u="sng" dirty="0" smtClean="0"/>
              <a:t>MUST </a:t>
            </a:r>
            <a:r>
              <a:rPr lang="en-US" sz="2400" dirty="0" smtClean="0"/>
              <a:t>be submitted </a:t>
            </a:r>
            <a:r>
              <a:rPr lang="en-US" sz="2400" i="1" dirty="0" smtClean="0"/>
              <a:t>at least </a:t>
            </a:r>
            <a:r>
              <a:rPr lang="en-US" sz="2400" dirty="0" smtClean="0"/>
              <a:t>30 days prior to the testing. </a:t>
            </a:r>
          </a:p>
          <a:p>
            <a:pPr marL="742950" lvl="1" indent="-285750">
              <a:buFont typeface="Arial" panose="020B0604020202020204" pitchFamily="34" charset="0"/>
              <a:buChar char="•"/>
            </a:pPr>
            <a:endParaRPr lang="en-US" sz="3200" b="1" dirty="0" smtClean="0"/>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424231706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F497D"/>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8425</TotalTime>
  <Words>2314</Words>
  <Application>Microsoft Office PowerPoint</Application>
  <PresentationFormat>On-screen Show (4:3)</PresentationFormat>
  <Paragraphs>275</Paragraphs>
  <Slides>31</Slides>
  <Notes>1</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Revised CDRL E002 CFAT Plan: Page 1 (Cover) </vt:lpstr>
      <vt:lpstr>Revised CDRL E002 CFAT Plan: Page 1 (Cover Example) </vt:lpstr>
      <vt:lpstr>Revised CDRL E002 Plan: Page 2 </vt:lpstr>
      <vt:lpstr>Revised CDRL E002 Plan: Page 2 (Example)</vt:lpstr>
      <vt:lpstr>Revised CDRL E002 Plan: Page 3 </vt:lpstr>
      <vt:lpstr>Revised CDRL E002 Plan: Page 4 </vt:lpstr>
      <vt:lpstr>Flow Diagram Example:</vt:lpstr>
      <vt:lpstr>Revised CDRL E002 Plan: Schedules and Milestones, Page 5</vt:lpstr>
      <vt:lpstr>Revised CDRL E002 Plan: Page 5, Participation and Locations </vt:lpstr>
      <vt:lpstr>PowerPoint Presentation</vt:lpstr>
      <vt:lpstr>Revised CDRL E002 Plan: Page 7  </vt:lpstr>
      <vt:lpstr>Revised CDRL E002 Plan: Page 7 Continued…</vt:lpstr>
      <vt:lpstr>Revised CDRL E002 Plan: Page 8</vt:lpstr>
      <vt:lpstr>Revised CDRL E002 Plan: Page 9</vt:lpstr>
      <vt:lpstr>PowerPoint Presentation</vt:lpstr>
      <vt:lpstr>CFAT FAQ’s </vt:lpstr>
      <vt:lpstr>REFERENCE FOR DOCUMENTATION LOCATIONS:</vt:lpstr>
      <vt:lpstr>QUESTIONS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Types of CFAT Plans</dc:title>
  <dc:creator>155212</dc:creator>
  <cp:lastModifiedBy>Vanessa Lambert-Kaminski</cp:lastModifiedBy>
  <cp:revision>125</cp:revision>
  <dcterms:created xsi:type="dcterms:W3CDTF">2016-05-02T13:10:00Z</dcterms:created>
  <dcterms:modified xsi:type="dcterms:W3CDTF">2016-08-17T17:20:34Z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2012-07-09T00:00:00Z</vt:filetime>
  </property>
  <property fmtid="{D5CDD505-2E9C-101B-9397-08002B2CF9AE}" pid="3" name="LastSaved">
    <vt:filetime>2016-05-02T00:00:00Z</vt:filetime>
  </property>
  <property fmtid="{D5CDD505-2E9C-101B-9397-08002B2CF9AE}" pid="4" name="TitusGUID">
    <vt:lpwstr>35ff8c79-34d7-47ba-b23d-ce5bb10d9676</vt:lpwstr>
  </property>
  <property fmtid="{D5CDD505-2E9C-101B-9397-08002B2CF9AE}" pid="5" name="OshkoshCorporationClassification">
    <vt:lpwstr>Unrestricted</vt:lpwstr>
  </property>
  <property fmtid="{D5CDD505-2E9C-101B-9397-08002B2CF9AE}" pid="6" name="OshkoshCorporationVisual Marking">
    <vt:lpwstr>YES</vt:lpwstr>
  </property>
</Properties>
</file>